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57" r:id="rId5"/>
    <p:sldId id="447" r:id="rId6"/>
    <p:sldId id="260" r:id="rId7"/>
    <p:sldId id="362" r:id="rId8"/>
    <p:sldId id="363" r:id="rId9"/>
    <p:sldId id="443" r:id="rId10"/>
    <p:sldId id="371" r:id="rId11"/>
    <p:sldId id="394" r:id="rId12"/>
    <p:sldId id="437" r:id="rId13"/>
    <p:sldId id="438" r:id="rId14"/>
    <p:sldId id="439" r:id="rId15"/>
    <p:sldId id="402" r:id="rId16"/>
    <p:sldId id="452" r:id="rId17"/>
    <p:sldId id="450" r:id="rId18"/>
    <p:sldId id="454" r:id="rId19"/>
    <p:sldId id="453" r:id="rId20"/>
    <p:sldId id="423" r:id="rId21"/>
    <p:sldId id="441" r:id="rId22"/>
    <p:sldId id="403" r:id="rId23"/>
    <p:sldId id="404" r:id="rId24"/>
    <p:sldId id="405" r:id="rId25"/>
    <p:sldId id="407" r:id="rId26"/>
    <p:sldId id="460" r:id="rId27"/>
    <p:sldId id="408" r:id="rId28"/>
    <p:sldId id="409" r:id="rId29"/>
    <p:sldId id="455" r:id="rId30"/>
    <p:sldId id="456" r:id="rId31"/>
    <p:sldId id="458" r:id="rId32"/>
    <p:sldId id="459" r:id="rId33"/>
    <p:sldId id="412" r:id="rId34"/>
    <p:sldId id="424" r:id="rId35"/>
    <p:sldId id="429" r:id="rId36"/>
    <p:sldId id="428" r:id="rId37"/>
    <p:sldId id="427" r:id="rId38"/>
    <p:sldId id="430" r:id="rId39"/>
    <p:sldId id="431" r:id="rId40"/>
    <p:sldId id="432" r:id="rId41"/>
    <p:sldId id="442" r:id="rId42"/>
    <p:sldId id="433" r:id="rId43"/>
    <p:sldId id="434" r:id="rId44"/>
    <p:sldId id="445" r:id="rId45"/>
    <p:sldId id="435" r:id="rId46"/>
    <p:sldId id="43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0B"/>
    <a:srgbClr val="FF850A"/>
    <a:srgbClr val="912391"/>
    <a:srgbClr val="9E9E3D"/>
    <a:srgbClr val="1C1CFF"/>
    <a:srgbClr val="94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61" autoAdjust="0"/>
    <p:restoredTop sz="94638"/>
  </p:normalViewPr>
  <p:slideViewPr>
    <p:cSldViewPr snapToGrid="0">
      <p:cViewPr>
        <p:scale>
          <a:sx n="105" d="100"/>
          <a:sy n="105" d="100"/>
        </p:scale>
        <p:origin x="-47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F44E8-2DEE-4AF3-9360-427D5271BED3}" type="datetimeFigureOut">
              <a:rPr lang="en-US" smtClean="0"/>
              <a:t>11/1/25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97156-E5AC-4D24-83F5-9A645EEFE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97156-E5AC-4D24-83F5-9A645EEFE2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9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9B4BA0AA-5ACD-0FC4-A650-5B827AB7E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2c376befbec_0_534:notes">
            <a:extLst>
              <a:ext uri="{FF2B5EF4-FFF2-40B4-BE49-F238E27FC236}">
                <a16:creationId xmlns:a16="http://schemas.microsoft.com/office/drawing/2014/main" id="{2F638F95-ADAD-BA85-8179-08B85F3555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2c376befbec_0_534:notes">
            <a:extLst>
              <a:ext uri="{FF2B5EF4-FFF2-40B4-BE49-F238E27FC236}">
                <a16:creationId xmlns:a16="http://schemas.microsoft.com/office/drawing/2014/main" id="{C0C64E45-9390-9038-968E-DC59E516A8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25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97156-E5AC-4D24-83F5-9A645EEFE2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57B4-75C5-7147-EA08-0827E9E1C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92F7A-644D-6665-4408-F5386F75D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31FA0-D815-1552-81DF-7E1AAB824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FD65B-82F1-8EF3-5E87-111516472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97156-E5AC-4D24-83F5-9A645EEFE2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7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>
          <a:extLst>
            <a:ext uri="{FF2B5EF4-FFF2-40B4-BE49-F238E27FC236}">
              <a16:creationId xmlns:a16="http://schemas.microsoft.com/office/drawing/2014/main" id="{F57A2EC6-EB48-FD42-9A66-1E4946C00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2c5d3f2b91c_0_395:notes">
            <a:extLst>
              <a:ext uri="{FF2B5EF4-FFF2-40B4-BE49-F238E27FC236}">
                <a16:creationId xmlns:a16="http://schemas.microsoft.com/office/drawing/2014/main" id="{F151DDF3-DD0A-1F82-AFA2-085BE9FA3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2c5d3f2b91c_0_395:notes">
            <a:extLst>
              <a:ext uri="{FF2B5EF4-FFF2-40B4-BE49-F238E27FC236}">
                <a16:creationId xmlns:a16="http://schemas.microsoft.com/office/drawing/2014/main" id="{9B5C1DE0-5A2C-05DC-B6E9-9B5B8D0F82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00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c5d3f2b91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2c5d3f2b91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c5d3f2b91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2c5d3f2b91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CF006A46-1E74-5671-7BE4-DA195EBA4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c5d3f2b91c_0_122:notes">
            <a:extLst>
              <a:ext uri="{FF2B5EF4-FFF2-40B4-BE49-F238E27FC236}">
                <a16:creationId xmlns:a16="http://schemas.microsoft.com/office/drawing/2014/main" id="{20FCDFC6-4412-7BE7-4795-49BFD99630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2c5d3f2b91c_0_122:notes">
            <a:extLst>
              <a:ext uri="{FF2B5EF4-FFF2-40B4-BE49-F238E27FC236}">
                <a16:creationId xmlns:a16="http://schemas.microsoft.com/office/drawing/2014/main" id="{2D3D40A7-65B4-A006-33E6-20DEA4B3E9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82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4C2E2953-A815-5F2A-9A57-9599A29CF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c5d3f2b91c_0_122:notes">
            <a:extLst>
              <a:ext uri="{FF2B5EF4-FFF2-40B4-BE49-F238E27FC236}">
                <a16:creationId xmlns:a16="http://schemas.microsoft.com/office/drawing/2014/main" id="{23E3E15F-B909-9307-8061-4E37275B56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2c5d3f2b91c_0_122:notes">
            <a:extLst>
              <a:ext uri="{FF2B5EF4-FFF2-40B4-BE49-F238E27FC236}">
                <a16:creationId xmlns:a16="http://schemas.microsoft.com/office/drawing/2014/main" id="{FDE767DC-BA0A-3661-B785-36FD711DE9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09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1AFD132B-8C88-0790-E7FE-8D5848B43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c5d3f2b91c_0_122:notes">
            <a:extLst>
              <a:ext uri="{FF2B5EF4-FFF2-40B4-BE49-F238E27FC236}">
                <a16:creationId xmlns:a16="http://schemas.microsoft.com/office/drawing/2014/main" id="{827C90A7-3042-E301-C946-0D3ADB1A6F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2c5d3f2b91c_0_122:notes">
            <a:extLst>
              <a:ext uri="{FF2B5EF4-FFF2-40B4-BE49-F238E27FC236}">
                <a16:creationId xmlns:a16="http://schemas.microsoft.com/office/drawing/2014/main" id="{75F07B5A-FF64-F213-12F0-DDA61655C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063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7EFF92D6-6071-7A60-881F-2F07E0DBF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c5d3f2b91c_0_122:notes">
            <a:extLst>
              <a:ext uri="{FF2B5EF4-FFF2-40B4-BE49-F238E27FC236}">
                <a16:creationId xmlns:a16="http://schemas.microsoft.com/office/drawing/2014/main" id="{FED4E723-759A-C667-F8B6-129E6819D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2c5d3f2b91c_0_122:notes">
            <a:extLst>
              <a:ext uri="{FF2B5EF4-FFF2-40B4-BE49-F238E27FC236}">
                <a16:creationId xmlns:a16="http://schemas.microsoft.com/office/drawing/2014/main" id="{2A064AD6-43E0-81BD-30CD-E656DA8192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7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F221-A0DC-503B-07F1-4DF1B2B83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C8052-EA01-C1D4-2265-9F718BDC8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86D8D-8493-E3DB-88CA-A839CF3F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4FEE-FDC4-3A4A-80FD-3D49B452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A0046-4DB3-C75F-A660-7151A394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6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4752-0F4A-9548-3E00-A299E5AB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D9036-488B-F239-2B85-4026D6241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DC70A-85A0-A651-A936-273C1B7F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F9D60-3ED1-6088-450C-4DD91980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F758D-B90A-DD07-0017-B37D6475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2029C-A160-37AA-932A-C5134F3B6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B3500-FDAF-9E35-BA49-E72D0B05D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86978-04EB-1A06-7D66-1EA9D7C7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8DE39-0436-89E2-90DC-42F7614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6DE3-DF00-FA62-5D91-8C4F12CA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52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2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D654-64A1-20E4-1103-A99E6F38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F2B79-5128-F76F-E0AA-127E0BA3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DE1A5-D219-FF84-9E17-541E6464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C2FC2-80F2-7292-C019-C81DE9C1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5FC84-A231-A26E-920F-B2361A02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9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7AA7-11FB-A52A-6B87-1C9FC503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CC6E4-D12B-9A15-A1DF-DF90F5614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C5F69-01B0-E203-7215-477B27F7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31221-A10A-C3AA-F27A-A7FE26B8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E652D-D840-F082-C56A-2C7FAE2B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0C61-1C1E-872D-51D2-A910D709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68D5-EE29-AF88-7DC5-563470200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CA468-8500-77FF-4D75-E7DFA0057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3DF3C-F9C5-7D82-7909-1BA1CBD0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FAAE7-4671-A84C-F9E6-17593A2C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59EDC-B7CE-DBBA-D39E-5DE83482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4145-FCF9-636F-2181-B9934BEB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BC606-35A6-4072-CA70-62577DD60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C45AB-305C-3025-46B8-4D6497CAB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B13A5-F526-1EA3-0B7C-64E646C0C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4CF96-374B-BF79-8C7A-CAEC54949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95F65-623E-1B60-4D5E-9F8C8AC9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E1250-9CCD-03F3-9B72-6C9C0790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BEAAF-5F12-BCCB-F8AC-799B15CB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39CB-566A-FC32-5727-F6CF5198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44501-B930-7EE8-0ADB-68A56548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86FA6-87F7-C742-88A7-629F0D6E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053E5-BF84-B499-E28A-EE259744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2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91858-8C34-6B47-493D-17ECB6BD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8A78D-202C-8F62-4A54-BFE395CD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4C696-FE7B-7FCF-AAB0-09C7D323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90B6-B1AD-8CED-FA8B-7FEE9E5C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BD9B-9677-D78D-52FA-35CA6EFF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DF65C-A259-653C-18D2-5427CA728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48287-4A29-C0EA-A565-499A30F9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BD5BD-F294-26DC-A36B-BA6D6F87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71703-29C2-368F-082F-DC9326F2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78EC-7ACB-4433-AABF-1958CFDA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0704-0393-421C-6207-A1F6646FA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CCF7A-C0CF-E080-5FC6-D610A9B97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C1120-120A-3CEE-9D30-A86AABDD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9775D-3658-1006-4F03-AB7CE1DF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DC5F0-BCB5-4AA5-D461-4CE1182F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8396E-FCBC-124D-9839-887D3E26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EB885-0587-1637-BBFF-B5EE56B1C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B2A4-E36C-3CBE-5979-F99C713BD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A6212-8D2D-4885-AC1F-65157EE21BF1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1EA04-A9C3-1A60-8CF7-6ECFA47FB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8D81-3781-87D4-ABEA-F519F5322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CAB0-D3C9-4056-BF6E-827A2583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6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5.png"/><Relationship Id="rId5" Type="http://schemas.openxmlformats.org/officeDocument/2006/relationships/image" Target="../media/image54.png"/><Relationship Id="rId10" Type="http://schemas.openxmlformats.org/officeDocument/2006/relationships/image" Target="../media/image64.png"/><Relationship Id="rId4" Type="http://schemas.openxmlformats.org/officeDocument/2006/relationships/image" Target="../media/image50.png"/><Relationship Id="rId9" Type="http://schemas.openxmlformats.org/officeDocument/2006/relationships/image" Target="../media/image63.png"/><Relationship Id="rId1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C81C-1F29-EC8D-847C-215147775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to Use Regret Bounds?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0A96C-9123-A0C2-DDF6-85E5CBBF1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/>
          <a:p>
            <a:r>
              <a:rPr lang="en-US" dirty="0"/>
              <a:t>Ashok Cutkosky</a:t>
            </a:r>
          </a:p>
          <a:p>
            <a:r>
              <a:rPr lang="en-US" dirty="0"/>
              <a:t>Featuring work with:</a:t>
            </a:r>
          </a:p>
          <a:p>
            <a:r>
              <a:rPr lang="en-US" dirty="0" err="1"/>
              <a:t>Kwangjun</a:t>
            </a:r>
            <a:r>
              <a:rPr lang="en-US" dirty="0"/>
              <a:t> Ahn, Gagik </a:t>
            </a:r>
            <a:r>
              <a:rPr lang="en-US" dirty="0" err="1"/>
              <a:t>Magakyan</a:t>
            </a:r>
            <a:r>
              <a:rPr lang="en-US" dirty="0"/>
              <a:t>, Harsh Mehta, Francesco Orabona, Hoang Tran, </a:t>
            </a:r>
            <a:r>
              <a:rPr lang="en-US" dirty="0" err="1"/>
              <a:t>Qinzi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112347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426A-1425-81AB-AFC3-CE5E0196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Thinking about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2943CD8-0D1E-C341-C030-9A5EEBA8355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55687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Classical descent-lemma based theory doesn’t distinguish between the quadratic terms in:</a:t>
                </a:r>
              </a:p>
              <a:p>
                <a:pPr marL="152396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0" smtClean="0">
                                  <a:solidFill>
                                    <a:srgbClr val="FF85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85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85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85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85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85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r>
                  <a:rPr lang="en-US" dirty="0"/>
                  <a:t>Almost any proof that suggests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850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850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850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negative also suggests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850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850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850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negative.</a:t>
                </a:r>
              </a:p>
              <a:p>
                <a:r>
                  <a:rPr lang="en-US" dirty="0"/>
                  <a:t>We can estimate this quantity cheaply on-the-fly: just compute the inner product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with the </a:t>
                </a:r>
                <a:r>
                  <a:rPr lang="en-US" i="1" dirty="0"/>
                  <a:t>next</a:t>
                </a:r>
                <a:r>
                  <a:rPr lang="en-US" dirty="0"/>
                  <a:t> gradient:</a:t>
                </a:r>
              </a:p>
              <a:p>
                <a:endParaRPr lang="en-US" sz="1800" dirty="0"/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2943CD8-0D1E-C341-C030-9A5EEBA83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5568705"/>
              </a:xfrm>
              <a:blipFill>
                <a:blip r:embed="rId2"/>
                <a:stretch>
                  <a:fillRect t="-909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6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06521-7C06-5ED9-E81A-9ADD4E7C8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4DB71E05-ECE9-FC59-CC03-1FB342DC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6392"/>
            <a:ext cx="9423400" cy="56116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845FB-7A83-3C6F-F05B-D41A420D35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3700" y="593367"/>
                <a:ext cx="11360800" cy="763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Cos sim of gradient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different </a:t>
                </a:r>
                <a:r>
                  <a:rPr lang="en-US" dirty="0" err="1"/>
                  <a:t>lrs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7845FB-7A83-3C6F-F05B-D41A420D3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700" y="593367"/>
                <a:ext cx="11360800" cy="763600"/>
              </a:xfrm>
              <a:blipFill>
                <a:blip r:embed="rId3"/>
                <a:stretch>
                  <a:fillRect l="-1897" t="-1451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8D86681-7BF6-6938-16E6-82DFF946E9C1}"/>
              </a:ext>
            </a:extLst>
          </p:cNvPr>
          <p:cNvSpPr/>
          <p:nvPr/>
        </p:nvSpPr>
        <p:spPr>
          <a:xfrm>
            <a:off x="3906982" y="1215736"/>
            <a:ext cx="4364182" cy="187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E28F-0A7B-3293-9E8D-2AA8F03A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better way with online learning + one weird trick.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4AE03F-12ED-F085-71AB-7A43BE86F48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5504248"/>
              </a:xfrm>
            </p:spPr>
            <p:txBody>
              <a:bodyPr>
                <a:normAutofit/>
              </a:bodyPr>
              <a:lstStyle/>
              <a:p>
                <a:pPr marL="152396" indent="0">
                  <a:buNone/>
                </a:pPr>
                <a:r>
                  <a:rPr lang="en-US" dirty="0"/>
                  <a:t>Standard non-convex analysis has three steps:</a:t>
                </a:r>
              </a:p>
              <a:p>
                <a:pPr marL="666746" indent="-514350">
                  <a:buAutoNum type="arabicPeriod"/>
                </a:pPr>
                <a:r>
                  <a:rPr lang="en-US" dirty="0"/>
                  <a:t>By Taylor approximation, show that (for sufficiently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+⟨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4000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666746" indent="-514350">
                  <a:buFont typeface="+mj-lt"/>
                  <a:buAutoNum type="arabicPeriod" startAt="2"/>
                </a:pPr>
                <a:r>
                  <a:rPr lang="en-US" dirty="0"/>
                  <a:t>Try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850B"/>
                    </a:solidFill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negative.</a:t>
                </a:r>
              </a:p>
              <a:p>
                <a:pPr marL="666746" indent="-514350">
                  <a:buFont typeface="+mj-lt"/>
                  <a:buAutoNum type="arabicPeriod" startAt="2"/>
                </a:pPr>
                <a:r>
                  <a:rPr lang="en-US" dirty="0"/>
                  <a:t>Show that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no longer negative, then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is small. This is considered to be “success”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For step 3, we will need a new notion of convergence/success, because (Kornowski &amp; Shamir 2022) show that gradient norm is intractable without Hessian bounds.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4AE03F-12ED-F085-71AB-7A43BE86F4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5504248"/>
              </a:xfrm>
              <a:blipFill>
                <a:blip r:embed="rId2"/>
                <a:stretch>
                  <a:fillRect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0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F2B81-C062-0DA9-2862-08DC633D8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9A6E0E-D261-D7C0-C495-D41E8702F01A}"/>
              </a:ext>
            </a:extLst>
          </p:cNvPr>
          <p:cNvCxnSpPr>
            <a:cxnSpLocks/>
          </p:cNvCxnSpPr>
          <p:nvPr/>
        </p:nvCxnSpPr>
        <p:spPr>
          <a:xfrm>
            <a:off x="4175760" y="4495800"/>
            <a:ext cx="2865120" cy="1143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C1A659-FBBB-5B11-66DE-D3027B6BA779}"/>
              </a:ext>
            </a:extLst>
          </p:cNvPr>
          <p:cNvCxnSpPr>
            <a:cxnSpLocks/>
          </p:cNvCxnSpPr>
          <p:nvPr/>
        </p:nvCxnSpPr>
        <p:spPr>
          <a:xfrm flipH="1" flipV="1">
            <a:off x="1010365" y="4062428"/>
            <a:ext cx="3165395" cy="43337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FAD764-499E-D5EC-C422-C41CEF5D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Goldstein Stationarity: A non-convex convergence criterion that’s plausible without Hessian bounds.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923D78-2C5D-6352-1B25-28D23D4F28DC}"/>
              </a:ext>
            </a:extLst>
          </p:cNvPr>
          <p:cNvCxnSpPr>
            <a:cxnSpLocks/>
          </p:cNvCxnSpPr>
          <p:nvPr/>
        </p:nvCxnSpPr>
        <p:spPr>
          <a:xfrm>
            <a:off x="5840963" y="2983489"/>
            <a:ext cx="133117" cy="15123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E0799A-0C8D-0648-FB15-A276ED9868D8}"/>
              </a:ext>
            </a:extLst>
          </p:cNvPr>
          <p:cNvSpPr txBox="1"/>
          <p:nvPr/>
        </p:nvSpPr>
        <p:spPr>
          <a:xfrm>
            <a:off x="2146290" y="2407613"/>
            <a:ext cx="611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point is ”morally” approximately stationary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14086C-8159-29C6-6674-87FC6BC599A9}"/>
                  </a:ext>
                </a:extLst>
              </p:cNvPr>
              <p:cNvSpPr/>
              <p:nvPr/>
            </p:nvSpPr>
            <p:spPr>
              <a:xfrm>
                <a:off x="5597683" y="4688665"/>
                <a:ext cx="996633" cy="108329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14086C-8159-29C6-6674-87FC6BC59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83" y="4688665"/>
                <a:ext cx="996633" cy="108329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2E5F76-2F80-68C2-C353-C13B699F78EB}"/>
              </a:ext>
            </a:extLst>
          </p:cNvPr>
          <p:cNvCxnSpPr>
            <a:cxnSpLocks/>
          </p:cNvCxnSpPr>
          <p:nvPr/>
        </p:nvCxnSpPr>
        <p:spPr>
          <a:xfrm flipH="1">
            <a:off x="7040880" y="2026920"/>
            <a:ext cx="2438400" cy="361188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E70126-40AE-077F-49C7-141D17A04AC1}"/>
              </a:ext>
            </a:extLst>
          </p:cNvPr>
          <p:cNvCxnSpPr>
            <a:cxnSpLocks/>
          </p:cNvCxnSpPr>
          <p:nvPr/>
        </p:nvCxnSpPr>
        <p:spPr>
          <a:xfrm>
            <a:off x="594360" y="6035040"/>
            <a:ext cx="10165080" cy="0"/>
          </a:xfrm>
          <a:prstGeom prst="line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D40CAD-D7A8-8411-031F-11FCF50E8DD7}"/>
              </a:ext>
            </a:extLst>
          </p:cNvPr>
          <p:cNvSpPr txBox="1"/>
          <p:nvPr/>
        </p:nvSpPr>
        <p:spPr>
          <a:xfrm>
            <a:off x="8826510" y="3429000"/>
            <a:ext cx="3235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Idea: We should be able to average </a:t>
            </a:r>
            <a:r>
              <a:rPr lang="en-US" sz="2800" i="1" dirty="0"/>
              <a:t>nearby</a:t>
            </a:r>
            <a:r>
              <a:rPr lang="en-US" sz="2800" dirty="0"/>
              <a:t> gradients to reach a small number.</a:t>
            </a:r>
          </a:p>
        </p:txBody>
      </p:sp>
    </p:spTree>
    <p:extLst>
      <p:ext uri="{BB962C8B-B14F-4D97-AF65-F5344CB8AC3E}">
        <p14:creationId xmlns:p14="http://schemas.microsoft.com/office/powerpoint/2010/main" val="231472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85956-4C24-1594-D6FD-E1EB8F92D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5ED13C-6712-2485-F193-A5700FA577E2}"/>
              </a:ext>
            </a:extLst>
          </p:cNvPr>
          <p:cNvCxnSpPr>
            <a:cxnSpLocks/>
          </p:cNvCxnSpPr>
          <p:nvPr/>
        </p:nvCxnSpPr>
        <p:spPr>
          <a:xfrm>
            <a:off x="4175760" y="4495800"/>
            <a:ext cx="2865120" cy="1143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8853BD-0D4F-5455-D53C-C2A660A52DE8}"/>
              </a:ext>
            </a:extLst>
          </p:cNvPr>
          <p:cNvCxnSpPr>
            <a:cxnSpLocks/>
          </p:cNvCxnSpPr>
          <p:nvPr/>
        </p:nvCxnSpPr>
        <p:spPr>
          <a:xfrm flipH="1" flipV="1">
            <a:off x="1010365" y="4062428"/>
            <a:ext cx="3165395" cy="43337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C1D6A4-8127-7DA8-1BAD-B4D5043D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Goldstein Stationarity: A non-convex convergence criterion that’s plausible without Hessian bounds.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9A93A8-4C2C-C9C6-DF4C-C472B00AE47C}"/>
                  </a:ext>
                </a:extLst>
              </p:cNvPr>
              <p:cNvSpPr/>
              <p:nvPr/>
            </p:nvSpPr>
            <p:spPr>
              <a:xfrm>
                <a:off x="5597683" y="4688665"/>
                <a:ext cx="996633" cy="108329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9A93A8-4C2C-C9C6-DF4C-C472B00AE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83" y="4688665"/>
                <a:ext cx="996633" cy="108329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7D39E3-508F-2C2E-DE15-20BAA158C001}"/>
              </a:ext>
            </a:extLst>
          </p:cNvPr>
          <p:cNvCxnSpPr>
            <a:cxnSpLocks/>
          </p:cNvCxnSpPr>
          <p:nvPr/>
        </p:nvCxnSpPr>
        <p:spPr>
          <a:xfrm flipH="1">
            <a:off x="7040880" y="2026920"/>
            <a:ext cx="2438400" cy="361188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70DFEFC-5F77-6488-16BB-ADB28659239B}"/>
                  </a:ext>
                </a:extLst>
              </p:cNvPr>
              <p:cNvSpPr/>
              <p:nvPr/>
            </p:nvSpPr>
            <p:spPr>
              <a:xfrm>
                <a:off x="4407143" y="4225972"/>
                <a:ext cx="1027270" cy="100434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70DFEFC-5F77-6488-16BB-ADB286592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143" y="4225972"/>
                <a:ext cx="1027270" cy="1004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8F8BFFA-0FD3-06DD-0F5F-1793D566BB36}"/>
                  </a:ext>
                </a:extLst>
              </p:cNvPr>
              <p:cNvSpPr/>
              <p:nvPr/>
            </p:nvSpPr>
            <p:spPr>
              <a:xfrm>
                <a:off x="3041849" y="3852592"/>
                <a:ext cx="1027270" cy="100434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8F8BFFA-0FD3-06DD-0F5F-1793D566B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849" y="3852592"/>
                <a:ext cx="1027270" cy="1004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48E1436-DDB0-047F-F82B-AD2258400CA0}"/>
                  </a:ext>
                </a:extLst>
              </p:cNvPr>
              <p:cNvSpPr/>
              <p:nvPr/>
            </p:nvSpPr>
            <p:spPr>
              <a:xfrm>
                <a:off x="8245804" y="2751089"/>
                <a:ext cx="1027270" cy="100434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48E1436-DDB0-047F-F82B-AD2258400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04" y="2751089"/>
                <a:ext cx="1027270" cy="100434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F7D467-5662-5B48-9645-7F5795A8DE5C}"/>
              </a:ext>
            </a:extLst>
          </p:cNvPr>
          <p:cNvCxnSpPr>
            <a:cxnSpLocks/>
          </p:cNvCxnSpPr>
          <p:nvPr/>
        </p:nvCxnSpPr>
        <p:spPr>
          <a:xfrm>
            <a:off x="594360" y="6035040"/>
            <a:ext cx="10165080" cy="0"/>
          </a:xfrm>
          <a:prstGeom prst="line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734D242-2351-31BF-D681-DC19D2A63543}"/>
              </a:ext>
            </a:extLst>
          </p:cNvPr>
          <p:cNvSpPr txBox="1"/>
          <p:nvPr/>
        </p:nvSpPr>
        <p:spPr>
          <a:xfrm>
            <a:off x="2146290" y="2407613"/>
            <a:ext cx="611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point is ”morally” approximately stationary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0C4E8F-6B8E-3C1E-8593-E9709E76371F}"/>
              </a:ext>
            </a:extLst>
          </p:cNvPr>
          <p:cNvCxnSpPr>
            <a:cxnSpLocks/>
          </p:cNvCxnSpPr>
          <p:nvPr/>
        </p:nvCxnSpPr>
        <p:spPr>
          <a:xfrm>
            <a:off x="5840963" y="2983489"/>
            <a:ext cx="133117" cy="15123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719ED9B-C991-E6B9-4C80-7ED6247B2CCF}"/>
              </a:ext>
            </a:extLst>
          </p:cNvPr>
          <p:cNvSpPr txBox="1"/>
          <p:nvPr/>
        </p:nvSpPr>
        <p:spPr>
          <a:xfrm>
            <a:off x="5897880" y="60502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AB7DF7-CA2D-A61D-6FB9-C624639E9743}"/>
                  </a:ext>
                </a:extLst>
              </p:cNvPr>
              <p:cNvSpPr txBox="1"/>
              <p:nvPr/>
            </p:nvSpPr>
            <p:spPr>
              <a:xfrm>
                <a:off x="4407143" y="6035040"/>
                <a:ext cx="5922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-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AB7DF7-CA2D-A61D-6FB9-C624639E9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143" y="6035040"/>
                <a:ext cx="592213" cy="646331"/>
              </a:xfrm>
              <a:prstGeom prst="rect">
                <a:avLst/>
              </a:prstGeom>
              <a:blipFill>
                <a:blip r:embed="rId6"/>
                <a:stretch>
                  <a:fillRect l="-31915" t="-13462" r="-8511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C6B822-654C-A2BB-CFB1-5E77EDED9AD7}"/>
                  </a:ext>
                </a:extLst>
              </p:cNvPr>
              <p:cNvSpPr txBox="1"/>
              <p:nvPr/>
            </p:nvSpPr>
            <p:spPr>
              <a:xfrm>
                <a:off x="3246889" y="6065521"/>
                <a:ext cx="8262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-2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C6B822-654C-A2BB-CFB1-5E77EDED9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89" y="6065521"/>
                <a:ext cx="826252" cy="646331"/>
              </a:xfrm>
              <a:prstGeom prst="rect">
                <a:avLst/>
              </a:prstGeom>
              <a:blipFill>
                <a:blip r:embed="rId7"/>
                <a:stretch>
                  <a:fillRect l="-22727" t="-13462" r="-454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4B485E-D73A-ED67-F455-37FCE2B6D260}"/>
                  </a:ext>
                </a:extLst>
              </p:cNvPr>
              <p:cNvSpPr txBox="1"/>
              <p:nvPr/>
            </p:nvSpPr>
            <p:spPr>
              <a:xfrm>
                <a:off x="8407806" y="6050280"/>
                <a:ext cx="6851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3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4B485E-D73A-ED67-F455-37FCE2B6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806" y="6050280"/>
                <a:ext cx="685188" cy="646331"/>
              </a:xfrm>
              <a:prstGeom prst="rect">
                <a:avLst/>
              </a:prstGeom>
              <a:blipFill>
                <a:blip r:embed="rId8"/>
                <a:stretch>
                  <a:fillRect l="-25000" t="-15385" r="-5357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67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2364E-FB8F-A6AC-4123-29904DE26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DCEF7C-5399-E09F-BEFA-210FA028D0D2}"/>
              </a:ext>
            </a:extLst>
          </p:cNvPr>
          <p:cNvCxnSpPr>
            <a:cxnSpLocks/>
          </p:cNvCxnSpPr>
          <p:nvPr/>
        </p:nvCxnSpPr>
        <p:spPr>
          <a:xfrm>
            <a:off x="4175760" y="4495800"/>
            <a:ext cx="2865120" cy="1143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EB31AD-544D-00A4-C03F-A91AB00FDA9E}"/>
              </a:ext>
            </a:extLst>
          </p:cNvPr>
          <p:cNvCxnSpPr>
            <a:cxnSpLocks/>
          </p:cNvCxnSpPr>
          <p:nvPr/>
        </p:nvCxnSpPr>
        <p:spPr>
          <a:xfrm flipH="1" flipV="1">
            <a:off x="1010365" y="4062428"/>
            <a:ext cx="3165395" cy="43337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AED859-EAFB-EA74-C82D-0F3FA84D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Goldstein Stationarity: A non-convex convergence criterion that’s plausible without Hessian bounds.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F9B2314-1F15-2799-24A1-1600EDC0841A}"/>
                  </a:ext>
                </a:extLst>
              </p:cNvPr>
              <p:cNvSpPr/>
              <p:nvPr/>
            </p:nvSpPr>
            <p:spPr>
              <a:xfrm>
                <a:off x="5597683" y="4688665"/>
                <a:ext cx="996633" cy="108329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F9B2314-1F15-2799-24A1-1600EDC0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83" y="4688665"/>
                <a:ext cx="996633" cy="108329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834F1-665F-AE14-1BE3-8D6D3AF2F8F6}"/>
              </a:ext>
            </a:extLst>
          </p:cNvPr>
          <p:cNvCxnSpPr>
            <a:cxnSpLocks/>
          </p:cNvCxnSpPr>
          <p:nvPr/>
        </p:nvCxnSpPr>
        <p:spPr>
          <a:xfrm flipH="1">
            <a:off x="7040880" y="2026920"/>
            <a:ext cx="2438400" cy="361188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E0986DB-E7B6-9213-54D8-B1E850D88B47}"/>
                  </a:ext>
                </a:extLst>
              </p:cNvPr>
              <p:cNvSpPr/>
              <p:nvPr/>
            </p:nvSpPr>
            <p:spPr>
              <a:xfrm>
                <a:off x="4407143" y="4225972"/>
                <a:ext cx="1027270" cy="100434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E0986DB-E7B6-9213-54D8-B1E850D88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143" y="4225972"/>
                <a:ext cx="1027270" cy="1004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FB771F3-DB39-DD7E-1D47-C9E50C62A71B}"/>
                  </a:ext>
                </a:extLst>
              </p:cNvPr>
              <p:cNvSpPr/>
              <p:nvPr/>
            </p:nvSpPr>
            <p:spPr>
              <a:xfrm>
                <a:off x="3041849" y="3852592"/>
                <a:ext cx="1027270" cy="100434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FB771F3-DB39-DD7E-1D47-C9E50C62A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849" y="3852592"/>
                <a:ext cx="1027270" cy="1004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EA832E7-56FF-F378-9AF6-1B2056FD2C66}"/>
                  </a:ext>
                </a:extLst>
              </p:cNvPr>
              <p:cNvSpPr/>
              <p:nvPr/>
            </p:nvSpPr>
            <p:spPr>
              <a:xfrm>
                <a:off x="8245804" y="2751089"/>
                <a:ext cx="1027270" cy="100434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EA832E7-56FF-F378-9AF6-1B2056FD2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04" y="2751089"/>
                <a:ext cx="1027270" cy="100434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75AE1-F6AB-DAEF-1EC9-0343D745FDE0}"/>
              </a:ext>
            </a:extLst>
          </p:cNvPr>
          <p:cNvCxnSpPr>
            <a:cxnSpLocks/>
          </p:cNvCxnSpPr>
          <p:nvPr/>
        </p:nvCxnSpPr>
        <p:spPr>
          <a:xfrm>
            <a:off x="594360" y="6035040"/>
            <a:ext cx="10165080" cy="0"/>
          </a:xfrm>
          <a:prstGeom prst="line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6462E65-8E0E-1B28-EDAD-544D9E380A19}"/>
              </a:ext>
            </a:extLst>
          </p:cNvPr>
          <p:cNvSpPr txBox="1"/>
          <p:nvPr/>
        </p:nvSpPr>
        <p:spPr>
          <a:xfrm>
            <a:off x="5897880" y="60502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68A231-55BC-7808-FCD1-F69580F543A0}"/>
                  </a:ext>
                </a:extLst>
              </p:cNvPr>
              <p:cNvSpPr txBox="1"/>
              <p:nvPr/>
            </p:nvSpPr>
            <p:spPr>
              <a:xfrm>
                <a:off x="4407143" y="6035040"/>
                <a:ext cx="5922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-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68A231-55BC-7808-FCD1-F69580F54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143" y="6035040"/>
                <a:ext cx="592213" cy="646331"/>
              </a:xfrm>
              <a:prstGeom prst="rect">
                <a:avLst/>
              </a:prstGeom>
              <a:blipFill>
                <a:blip r:embed="rId6"/>
                <a:stretch>
                  <a:fillRect l="-31915" t="-13462" r="-8511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CF852A-4F7F-B537-31CE-D012B3ADA447}"/>
                  </a:ext>
                </a:extLst>
              </p:cNvPr>
              <p:cNvSpPr txBox="1"/>
              <p:nvPr/>
            </p:nvSpPr>
            <p:spPr>
              <a:xfrm>
                <a:off x="3246889" y="6065521"/>
                <a:ext cx="847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-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CF852A-4F7F-B537-31CE-D012B3ADA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89" y="6065521"/>
                <a:ext cx="847091" cy="646331"/>
              </a:xfrm>
              <a:prstGeom prst="rect">
                <a:avLst/>
              </a:prstGeom>
              <a:blipFill>
                <a:blip r:embed="rId7"/>
                <a:stretch>
                  <a:fillRect l="-22059" t="-13462" r="-441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85213C-32D3-01CC-D29B-1062E6FF65DE}"/>
                  </a:ext>
                </a:extLst>
              </p:cNvPr>
              <p:cNvSpPr txBox="1"/>
              <p:nvPr/>
            </p:nvSpPr>
            <p:spPr>
              <a:xfrm>
                <a:off x="8407806" y="6050280"/>
                <a:ext cx="6851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3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85213C-32D3-01CC-D29B-1062E6FF6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806" y="6050280"/>
                <a:ext cx="685188" cy="646331"/>
              </a:xfrm>
              <a:prstGeom prst="rect">
                <a:avLst/>
              </a:prstGeom>
              <a:blipFill>
                <a:blip r:embed="rId8"/>
                <a:stretch>
                  <a:fillRect l="-25000" t="-15385" r="-5357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0C3E03A-B115-9AC0-58A8-7B932BC95B0B}"/>
              </a:ext>
            </a:extLst>
          </p:cNvPr>
          <p:cNvSpPr txBox="1"/>
          <p:nvPr/>
        </p:nvSpPr>
        <p:spPr>
          <a:xfrm>
            <a:off x="2146290" y="2407613"/>
            <a:ext cx="611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point is ”morally” approximately stationary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3547FE-4474-CD08-2C2C-DD74E3C28DC9}"/>
                  </a:ext>
                </a:extLst>
              </p:cNvPr>
              <p:cNvSpPr txBox="1"/>
              <p:nvPr/>
            </p:nvSpPr>
            <p:spPr>
              <a:xfrm>
                <a:off x="1301041" y="3206262"/>
                <a:ext cx="2896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3547FE-4474-CD08-2C2C-DD74E3C2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041" y="3206262"/>
                <a:ext cx="2896627" cy="584775"/>
              </a:xfrm>
              <a:prstGeom prst="rect">
                <a:avLst/>
              </a:prstGeom>
              <a:blipFill>
                <a:blip r:embed="rId9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78049D9-FB0D-4D5F-819D-B6B9DF55CD4D}"/>
                  </a:ext>
                </a:extLst>
              </p:cNvPr>
              <p:cNvSpPr txBox="1"/>
              <p:nvPr/>
            </p:nvSpPr>
            <p:spPr>
              <a:xfrm>
                <a:off x="1968743" y="5054025"/>
                <a:ext cx="25935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78049D9-FB0D-4D5F-819D-B6B9DF55C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743" y="5054025"/>
                <a:ext cx="2593531" cy="584775"/>
              </a:xfrm>
              <a:prstGeom prst="rect">
                <a:avLst/>
              </a:prstGeom>
              <a:blipFill>
                <a:blip r:embed="rId10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9DA1A8-B729-9280-DAE0-C08CF9B2B385}"/>
                  </a:ext>
                </a:extLst>
              </p:cNvPr>
              <p:cNvSpPr txBox="1"/>
              <p:nvPr/>
            </p:nvSpPr>
            <p:spPr>
              <a:xfrm>
                <a:off x="8407806" y="4112339"/>
                <a:ext cx="25999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9DA1A8-B729-9280-DAE0-C08CF9B2B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806" y="4112339"/>
                <a:ext cx="2599943" cy="584775"/>
              </a:xfrm>
              <a:prstGeom prst="rect">
                <a:avLst/>
              </a:prstGeom>
              <a:blipFill>
                <a:blip r:embed="rId11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C71BC7A-A1DD-A33D-C8CD-BE669C88744D}"/>
              </a:ext>
            </a:extLst>
          </p:cNvPr>
          <p:cNvCxnSpPr>
            <a:cxnSpLocks/>
          </p:cNvCxnSpPr>
          <p:nvPr/>
        </p:nvCxnSpPr>
        <p:spPr>
          <a:xfrm>
            <a:off x="5840963" y="2983489"/>
            <a:ext cx="133117" cy="15123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1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BEF1F-78A8-89E7-08D2-B99859CF8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D913-C16F-770A-E913-DAB44408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convergence criterion for non-smooth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3104B2A-D9E6-646A-94C4-3612FF22FFF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310800"/>
                <a:ext cx="11360800" cy="430113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-Goldstein stationary point: average gradient is small.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3104B2A-D9E6-646A-94C4-3612FF22F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310800"/>
                <a:ext cx="11360800" cy="4301133"/>
              </a:xfrm>
              <a:blipFill>
                <a:blip r:embed="rId3"/>
                <a:stretch>
                  <a:fillRect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C955CF-46EA-A597-E020-1711EECFFAF8}"/>
              </a:ext>
            </a:extLst>
          </p:cNvPr>
          <p:cNvSpPr/>
          <p:nvPr/>
        </p:nvSpPr>
        <p:spPr>
          <a:xfrm>
            <a:off x="981399" y="2712913"/>
            <a:ext cx="4953000" cy="2228850"/>
          </a:xfrm>
          <a:custGeom>
            <a:avLst/>
            <a:gdLst>
              <a:gd name="connsiteX0" fmla="*/ 0 w 4953000"/>
              <a:gd name="connsiteY0" fmla="*/ 266700 h 2228850"/>
              <a:gd name="connsiteX1" fmla="*/ 0 w 4953000"/>
              <a:gd name="connsiteY1" fmla="*/ 266700 h 2228850"/>
              <a:gd name="connsiteX2" fmla="*/ 2552700 w 4953000"/>
              <a:gd name="connsiteY2" fmla="*/ 2000250 h 2228850"/>
              <a:gd name="connsiteX3" fmla="*/ 2838450 w 4953000"/>
              <a:gd name="connsiteY3" fmla="*/ 1695450 h 2228850"/>
              <a:gd name="connsiteX4" fmla="*/ 3219450 w 4953000"/>
              <a:gd name="connsiteY4" fmla="*/ 2228850 h 2228850"/>
              <a:gd name="connsiteX5" fmla="*/ 4953000 w 49530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0" h="2228850">
                <a:moveTo>
                  <a:pt x="0" y="266700"/>
                </a:moveTo>
                <a:lnTo>
                  <a:pt x="0" y="266700"/>
                </a:lnTo>
                <a:lnTo>
                  <a:pt x="2552700" y="2000250"/>
                </a:lnTo>
                <a:lnTo>
                  <a:pt x="2838450" y="1695450"/>
                </a:lnTo>
                <a:lnTo>
                  <a:pt x="3219450" y="2228850"/>
                </a:lnTo>
                <a:lnTo>
                  <a:pt x="495300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F771A-CBBE-4079-1949-4D253EC35A4A}"/>
                  </a:ext>
                </a:extLst>
              </p:cNvPr>
              <p:cNvSpPr txBox="1"/>
              <p:nvPr/>
            </p:nvSpPr>
            <p:spPr>
              <a:xfrm>
                <a:off x="714699" y="4757097"/>
                <a:ext cx="2266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-stationary point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F771A-CBBE-4079-1949-4D253EC3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9" y="4757097"/>
                <a:ext cx="2266839" cy="369332"/>
              </a:xfrm>
              <a:prstGeom prst="rect">
                <a:avLst/>
              </a:prstGeom>
              <a:blipFill>
                <a:blip r:embed="rId4"/>
                <a:stretch>
                  <a:fillRect l="-1117" t="-6667" r="-16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FAFAB2-4643-9BB6-6676-AC278021C803}"/>
                  </a:ext>
                </a:extLst>
              </p:cNvPr>
              <p:cNvSpPr txBox="1"/>
              <p:nvPr/>
            </p:nvSpPr>
            <p:spPr>
              <a:xfrm>
                <a:off x="6134103" y="2122017"/>
                <a:ext cx="5894295" cy="26350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-Goldstein stationary point if there is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/>
                  <a:t> at distance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such that: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FAFAB2-4643-9BB6-6676-AC278021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3" y="2122017"/>
                <a:ext cx="5894295" cy="2635080"/>
              </a:xfrm>
              <a:prstGeom prst="rect">
                <a:avLst/>
              </a:prstGeom>
              <a:blipFill>
                <a:blip r:embed="rId5"/>
                <a:stretch>
                  <a:fillRect l="-2146" t="-2392" r="-1073" b="-339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D1080E-1867-D879-7A6D-DFC5D5BA1424}"/>
              </a:ext>
            </a:extLst>
          </p:cNvPr>
          <p:cNvCxnSpPr>
            <a:cxnSpLocks/>
          </p:cNvCxnSpPr>
          <p:nvPr/>
        </p:nvCxnSpPr>
        <p:spPr>
          <a:xfrm>
            <a:off x="2962488" y="4941763"/>
            <a:ext cx="1020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6667F6-4864-686A-6C4C-723CB6430B63}"/>
                  </a:ext>
                </a:extLst>
              </p:cNvPr>
              <p:cNvSpPr txBox="1"/>
              <p:nvPr/>
            </p:nvSpPr>
            <p:spPr>
              <a:xfrm>
                <a:off x="472682" y="5501528"/>
                <a:ext cx="11555716" cy="1256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Previous complexity: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stochastic gradients (Zhang, </a:t>
                </a:r>
                <a:r>
                  <a:rPr lang="en-US" sz="2400" dirty="0" err="1"/>
                  <a:t>Jegelka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Sra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Jadbabaie</a:t>
                </a:r>
                <a:r>
                  <a:rPr lang="en-US" sz="2400" dirty="0"/>
                  <a:t>, 2020).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With the new conversion: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. </a:t>
                </a:r>
                <a:r>
                  <a:rPr lang="en-US" sz="2400" dirty="0"/>
                  <a:t>This is the optimal rate.</a:t>
                </a:r>
                <a:endParaRPr lang="en-US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6667F6-4864-686A-6C4C-723CB6430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2" y="5501528"/>
                <a:ext cx="11555716" cy="1256178"/>
              </a:xfrm>
              <a:prstGeom prst="rect">
                <a:avLst/>
              </a:prstGeom>
              <a:blipFill>
                <a:blip r:embed="rId6"/>
                <a:stretch>
                  <a:fillRect l="-878" r="-768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E5A2393-F08B-021C-C549-A3358DAF9C0C}"/>
              </a:ext>
            </a:extLst>
          </p:cNvPr>
          <p:cNvSpPr/>
          <p:nvPr/>
        </p:nvSpPr>
        <p:spPr>
          <a:xfrm>
            <a:off x="3983412" y="4686742"/>
            <a:ext cx="102512" cy="971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0BBCC1-776B-303C-B944-E54B8356F131}"/>
              </a:ext>
            </a:extLst>
          </p:cNvPr>
          <p:cNvSpPr/>
          <p:nvPr/>
        </p:nvSpPr>
        <p:spPr>
          <a:xfrm>
            <a:off x="4402056" y="4616630"/>
            <a:ext cx="102512" cy="971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E610F-F47C-B1B8-7698-05002AF725AA}"/>
              </a:ext>
            </a:extLst>
          </p:cNvPr>
          <p:cNvSpPr/>
          <p:nvPr/>
        </p:nvSpPr>
        <p:spPr>
          <a:xfrm rot="581348">
            <a:off x="4217003" y="4827785"/>
            <a:ext cx="102512" cy="97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F68F6-B7A5-C8DD-0CDC-038359DCD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6BD2-EC54-4801-216F-343AF929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to smooth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06BEAF-16F2-5223-53E1-3DF3EA84532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53213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is smooth,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 stationary point has gradient norm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rate for Goldstein stationarity implies the optimal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gradient norm</a:t>
                </a:r>
              </a:p>
              <a:p>
                <a:pPr marL="152396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is second-order smooth (= Hessian is Lipschitz), then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 stationary point has gradient norm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152396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rate for Goldstein stationarity implies the optimal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gradient norm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Takeaway: this result also recovers prior smooth non-convex optimization results.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06BEAF-16F2-5223-53E1-3DF3EA845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5321368"/>
              </a:xfrm>
              <a:blipFill>
                <a:blip r:embed="rId2"/>
                <a:stretch>
                  <a:fillRect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486BA-B9AE-BF0A-61D2-679F8AE7A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4AB9-9637-4110-26B5-FD3EBB0E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better way with online learning + one weird trick.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124BD5-1A69-F609-869A-57A8F21844F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4970847"/>
              </a:xfrm>
            </p:spPr>
            <p:txBody>
              <a:bodyPr>
                <a:normAutofit/>
              </a:bodyPr>
              <a:lstStyle/>
              <a:p>
                <a:pPr marL="152396" indent="0">
                  <a:buNone/>
                </a:pPr>
                <a:r>
                  <a:rPr lang="en-US" dirty="0"/>
                  <a:t>Standard analysis has three steps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666746" indent="-514350">
                  <a:buAutoNum type="arabicPeriod"/>
                </a:pPr>
                <a:r>
                  <a:rPr lang="en-US" dirty="0"/>
                  <a:t>By Taylor approximation, show that (for sufficiently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+⟨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4000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666746" indent="-514350">
                  <a:buFont typeface="+mj-lt"/>
                  <a:buAutoNum type="arabicPeriod" startAt="2"/>
                </a:pPr>
                <a:r>
                  <a:rPr lang="en-US" dirty="0"/>
                  <a:t>Try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negative.</a:t>
                </a:r>
              </a:p>
              <a:p>
                <a:pPr marL="666746" indent="-514350">
                  <a:buFont typeface="+mj-lt"/>
                  <a:buAutoNum type="arabicPeriod" startAt="2"/>
                </a:pPr>
                <a:r>
                  <a:rPr lang="en-US" dirty="0"/>
                  <a:t>Show that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no longer negative, then we have reached a stationary point (i.e. gradient is small).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We will replace step 1 with a “weird trick”. </a:t>
                </a:r>
              </a:p>
              <a:p>
                <a:pPr marL="152396" indent="0">
                  <a:buNone/>
                </a:pPr>
                <a:r>
                  <a:rPr lang="en-US" dirty="0"/>
                  <a:t>Then, step 2 is almost perfectly solved by online learning.</a:t>
                </a:r>
              </a:p>
              <a:p>
                <a:pPr marL="152396" indent="0">
                  <a:buNone/>
                </a:pPr>
                <a:r>
                  <a:rPr lang="en-US" dirty="0"/>
                  <a:t>Step 3 will be replaced with Goldstein stationarity.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124BD5-1A69-F609-869A-57A8F2184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4970847"/>
              </a:xfrm>
              <a:blipFill>
                <a:blip r:embed="rId2"/>
                <a:stretch>
                  <a:fillRect t="-1018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3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8F1B-55B7-1F91-DAA8-C9B30772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weird trick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FC63E1E-DD4E-8BCF-38FC-40558D7056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Instead of making the update: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we’ll do something strange: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666746" indent="-514350"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 an exponential random variable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666746" indent="-514350">
                  <a:buAutoNum type="arabicPeriod"/>
                </a:pPr>
                <a:r>
                  <a:rPr lang="en-US" dirty="0"/>
                  <a:t>Change the update formula to: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FC63E1E-DD4E-8BCF-38FC-40558D7056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0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CCB1-92AC-3901-125D-33E68231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C37F0-E05C-42D5-EA6F-6EA8AF69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1: Some motivation.</a:t>
            </a:r>
          </a:p>
          <a:p>
            <a:r>
              <a:rPr lang="en-US" dirty="0"/>
              <a:t>Part 2: Online optimization for non-convex optimization.</a:t>
            </a:r>
          </a:p>
          <a:p>
            <a:r>
              <a:rPr lang="en-US" dirty="0"/>
              <a:t>Part 3: Empirical observations on neural networks (light on math, also light on concrete conclusions).</a:t>
            </a:r>
          </a:p>
        </p:txBody>
      </p:sp>
    </p:spTree>
    <p:extLst>
      <p:ext uri="{BB962C8B-B14F-4D97-AF65-F5344CB8AC3E}">
        <p14:creationId xmlns:p14="http://schemas.microsoft.com/office/powerpoint/2010/main" val="3549117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9E6A-5367-62B9-D3DA-C39B153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weird trick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69832B-EBC2-B768-F247-1F004E29D94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5122351"/>
              </a:xfrm>
            </p:spPr>
            <p:txBody>
              <a:bodyPr>
                <a:normAutofit/>
              </a:bodyPr>
              <a:lstStyle/>
              <a:p>
                <a:pPr marL="15239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152396" indent="0" algn="ctr">
                  <a:buNone/>
                </a:pPr>
                <a:endParaRPr lang="en-US" dirty="0"/>
              </a:p>
              <a:p>
                <a:pPr marL="15239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52396" indent="0" algn="ctr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The following </a:t>
                </a:r>
                <a:r>
                  <a:rPr lang="en-US" i="1" dirty="0"/>
                  <a:t>equality</a:t>
                </a:r>
                <a:r>
                  <a:rPr lang="en-US" dirty="0"/>
                  <a:t> is a consequence of the fundamental theorem of calculus: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850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FF850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850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Proof: Left as exercise…</a:t>
                </a:r>
              </a:p>
              <a:p>
                <a:pPr marL="152396" indent="0">
                  <a:buNone/>
                </a:pPr>
                <a:r>
                  <a:rPr lang="en-US" dirty="0"/>
                  <a:t>(write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use fundamental theorem of calculus + exponential pdf, and a change of variable)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69832B-EBC2-B768-F247-1F004E29D9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51223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1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1948-F849-0576-0D36-0089C0CC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role of online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1471248-082D-43C0-29E3-EC30BABEE3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After applying the randomized scaling, we have: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850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FF850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850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r>
                  <a:rPr lang="en-US" dirty="0"/>
                  <a:t>Summing over all iterations: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600" i="1" smtClean="0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152396" indent="0">
                  <a:buNone/>
                </a:pPr>
                <a:endParaRPr lang="en-US" dirty="0"/>
              </a:p>
              <a:p>
                <a:r>
                  <a:rPr lang="en-US" dirty="0"/>
                  <a:t>We need a way to make the inner products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small.</a:t>
                </a:r>
              </a:p>
              <a:p>
                <a:r>
                  <a:rPr lang="en-US" dirty="0"/>
                  <a:t>This is </a:t>
                </a:r>
                <a:r>
                  <a:rPr lang="en-US" i="1" dirty="0"/>
                  <a:t>exactly equivalent </a:t>
                </a:r>
                <a:r>
                  <a:rPr lang="en-US" dirty="0"/>
                  <a:t>to minimizing regret!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1471248-082D-43C0-29E3-EC30BABEE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3611" b="-3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8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5620-5BC3-4E9C-9910-CB60F2C0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Low regret = small inner product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313C09A-ED9D-9357-A5D3-E7ABE38F827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What an online learning algorithm controls: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𝑅𝑒𝑔𝑟𝑒𝑡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91239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91239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91239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  <a:p>
                <a:r>
                  <a:rPr lang="en-US" dirty="0"/>
                  <a:t>What we want to control: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313C09A-ED9D-9357-A5D3-E7ABE38F8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31667" b="-4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944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>
          <a:extLst>
            <a:ext uri="{FF2B5EF4-FFF2-40B4-BE49-F238E27FC236}">
              <a16:creationId xmlns:a16="http://schemas.microsoft.com/office/drawing/2014/main" id="{760CAD50-E83F-0480-9556-E4B69830E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8">
            <a:extLst>
              <a:ext uri="{FF2B5EF4-FFF2-40B4-BE49-F238E27FC236}">
                <a16:creationId xmlns:a16="http://schemas.microsoft.com/office/drawing/2014/main" id="{CBB2CD67-0567-2CDF-7DDF-F547C612AB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Online to Non-convex Conversion [CMO23] [ZC24]</a:t>
            </a:r>
            <a:endParaRPr/>
          </a:p>
        </p:txBody>
      </p:sp>
      <p:sp>
        <p:nvSpPr>
          <p:cNvPr id="1071" name="Google Shape;1071;p88">
            <a:extLst>
              <a:ext uri="{FF2B5EF4-FFF2-40B4-BE49-F238E27FC236}">
                <a16:creationId xmlns:a16="http://schemas.microsoft.com/office/drawing/2014/main" id="{6C389E2E-C1AC-6622-C4AE-4667FDAA82FE}"/>
              </a:ext>
            </a:extLst>
          </p:cNvPr>
          <p:cNvSpPr/>
          <p:nvPr/>
        </p:nvSpPr>
        <p:spPr>
          <a:xfrm>
            <a:off x="966367" y="1869467"/>
            <a:ext cx="2438400" cy="4673600"/>
          </a:xfrm>
          <a:prstGeom prst="rect">
            <a:avLst/>
          </a:prstGeom>
          <a:solidFill>
            <a:srgbClr val="942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/>
              <a:t>Online Learner</a:t>
            </a:r>
            <a:endParaRPr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Google Shape;1072;p88">
                <a:extLst>
                  <a:ext uri="{FF2B5EF4-FFF2-40B4-BE49-F238E27FC236}">
                    <a16:creationId xmlns:a16="http://schemas.microsoft.com/office/drawing/2014/main" id="{791F1B5E-BFA6-D7B5-F4D4-5CDDE8B7FB29}"/>
                  </a:ext>
                </a:extLst>
              </p:cNvPr>
              <p:cNvSpPr/>
              <p:nvPr/>
            </p:nvSpPr>
            <p:spPr>
              <a:xfrm>
                <a:off x="6033767" y="1869467"/>
                <a:ext cx="5473600" cy="4673600"/>
              </a:xfrm>
              <a:prstGeom prst="rect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US" sz="2400" b="1"/>
                  <a:t>Environment</a:t>
                </a:r>
              </a:p>
              <a:p>
                <a:pPr marL="609585" indent="-423323">
                  <a:buSzPts val="1400"/>
                  <a:buAutoNum type="arabicPeriod"/>
                </a:pPr>
                <a:r>
                  <a:rPr lang="en-US" sz="2400" b="1"/>
                  <a:t>Define</a:t>
                </a:r>
              </a:p>
              <a:p>
                <a:pPr marL="609585" indent="-423323">
                  <a:buSzPts val="1400"/>
                  <a:buAutoNum type="arabicPeriod"/>
                </a:pPr>
                <a:endParaRPr lang="en-US" sz="2400" b="1"/>
              </a:p>
              <a:p>
                <a:pPr marL="609585" indent="-423323">
                  <a:buSzPts val="1400"/>
                  <a:buAutoNum type="arabicPeriod"/>
                </a:pPr>
                <a:endParaRPr lang="en-US" sz="2400" b="1"/>
              </a:p>
              <a:p>
                <a:pPr marL="609585" indent="-423323">
                  <a:buSzPts val="1400"/>
                  <a:buAutoNum type="arabicPeriod"/>
                </a:pPr>
                <a:r>
                  <a:rPr lang="en-US" sz="2400" b="1"/>
                  <a:t>Sample exponentially distributed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sz="2400" b="1"/>
              </a:p>
              <a:p>
                <a:pPr marL="609585" indent="-423323">
                  <a:buSzPts val="1400"/>
                  <a:buAutoNum type="arabicPeriod"/>
                </a:pPr>
                <a:endParaRPr lang="en-US" sz="1400" b="1"/>
              </a:p>
              <a:p>
                <a:pPr marL="609585" indent="-423323">
                  <a:buSzPts val="1400"/>
                  <a:buAutoNum type="arabicPeriod"/>
                </a:pPr>
                <a:r>
                  <a:rPr lang="en-US" sz="2400" b="1"/>
                  <a:t>Define  </a:t>
                </a:r>
              </a:p>
              <a:p>
                <a:pPr marL="609585" indent="-423323">
                  <a:buSzPts val="1400"/>
                  <a:buAutoNum type="arabicPeriod"/>
                </a:pPr>
                <a:endParaRPr lang="en-US" sz="2400" b="1"/>
              </a:p>
              <a:p>
                <a:pPr marL="186262">
                  <a:buSzPts val="1400"/>
                </a:pPr>
                <a:endParaRPr lang="en-US" sz="2400" b="1"/>
              </a:p>
              <a:p>
                <a:pPr marL="186262">
                  <a:buSzPts val="1400"/>
                </a:pPr>
                <a:endParaRPr lang="en-US" sz="1400" b="1"/>
              </a:p>
              <a:p>
                <a:pPr marL="609585" indent="-423323">
                  <a:buSzPts val="1400"/>
                  <a:buAutoNum type="arabicPeriod"/>
                </a:pPr>
                <a:r>
                  <a:rPr lang="en-US" sz="2400" b="1"/>
                  <a:t>Compute </a:t>
                </a:r>
                <a:endParaRPr sz="2400" b="1"/>
              </a:p>
            </p:txBody>
          </p:sp>
        </mc:Choice>
        <mc:Fallback xmlns="">
          <p:sp>
            <p:nvSpPr>
              <p:cNvPr id="1072" name="Google Shape;1072;p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67" y="1869467"/>
                <a:ext cx="5473600" cy="467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3" name="Google Shape;1073;p88">
            <a:extLst>
              <a:ext uri="{FF2B5EF4-FFF2-40B4-BE49-F238E27FC236}">
                <a16:creationId xmlns:a16="http://schemas.microsoft.com/office/drawing/2014/main" id="{C919B8CB-5CCC-189E-5217-847266E93ED0}"/>
              </a:ext>
            </a:extLst>
          </p:cNvPr>
          <p:cNvCxnSpPr/>
          <p:nvPr/>
        </p:nvCxnSpPr>
        <p:spPr>
          <a:xfrm>
            <a:off x="4577784" y="2729600"/>
            <a:ext cx="128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4" name="Google Shape;1074;p88">
            <a:extLst>
              <a:ext uri="{FF2B5EF4-FFF2-40B4-BE49-F238E27FC236}">
                <a16:creationId xmlns:a16="http://schemas.microsoft.com/office/drawing/2014/main" id="{9298309C-CEC3-55E7-98E2-DCBAFAD94D51}"/>
              </a:ext>
            </a:extLst>
          </p:cNvPr>
          <p:cNvCxnSpPr/>
          <p:nvPr/>
        </p:nvCxnSpPr>
        <p:spPr>
          <a:xfrm>
            <a:off x="3658867" y="5960800"/>
            <a:ext cx="128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1075" name="Google Shape;1075;p88">
            <a:extLst>
              <a:ext uri="{FF2B5EF4-FFF2-40B4-BE49-F238E27FC236}">
                <a16:creationId xmlns:a16="http://schemas.microsoft.com/office/drawing/2014/main" id="{4BEC84B1-17DE-BDFF-0252-2DD44F90773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19933" y="1138834"/>
            <a:ext cx="2852067" cy="35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88">
            <a:extLst>
              <a:ext uri="{FF2B5EF4-FFF2-40B4-BE49-F238E27FC236}">
                <a16:creationId xmlns:a16="http://schemas.microsoft.com/office/drawing/2014/main" id="{031A9B84-9351-DDE6-D462-156100A80B2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0659" y="2018067"/>
            <a:ext cx="395037" cy="359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7" name="Google Shape;1077;p88">
            <a:extLst>
              <a:ext uri="{FF2B5EF4-FFF2-40B4-BE49-F238E27FC236}">
                <a16:creationId xmlns:a16="http://schemas.microsoft.com/office/drawing/2014/main" id="{37D658AB-1548-E386-6489-645C1558FADE}"/>
              </a:ext>
            </a:extLst>
          </p:cNvPr>
          <p:cNvCxnSpPr/>
          <p:nvPr/>
        </p:nvCxnSpPr>
        <p:spPr>
          <a:xfrm>
            <a:off x="3668917" y="2197967"/>
            <a:ext cx="16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1078" name="Google Shape;1078;p88">
            <a:extLst>
              <a:ext uri="{FF2B5EF4-FFF2-40B4-BE49-F238E27FC236}">
                <a16:creationId xmlns:a16="http://schemas.microsoft.com/office/drawing/2014/main" id="{3D3663AF-3D1D-2B8C-F766-2FF6075767F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2834" y="2549718"/>
            <a:ext cx="841719" cy="35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88">
            <a:extLst>
              <a:ext uri="{FF2B5EF4-FFF2-40B4-BE49-F238E27FC236}">
                <a16:creationId xmlns:a16="http://schemas.microsoft.com/office/drawing/2014/main" id="{37C951D5-EEDA-AC3A-6891-402385FA54A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6882" y="5782354"/>
            <a:ext cx="841700" cy="35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88">
            <a:extLst>
              <a:ext uri="{FF2B5EF4-FFF2-40B4-BE49-F238E27FC236}">
                <a16:creationId xmlns:a16="http://schemas.microsoft.com/office/drawing/2014/main" id="{FEA8227B-DCBD-0D41-2B54-20D6E1A9649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4099" y="2871385"/>
            <a:ext cx="2086280" cy="48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88">
            <a:extLst>
              <a:ext uri="{FF2B5EF4-FFF2-40B4-BE49-F238E27FC236}">
                <a16:creationId xmlns:a16="http://schemas.microsoft.com/office/drawing/2014/main" id="{11546D10-27C4-A954-4EEF-71651202FA53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4190" y="4456687"/>
            <a:ext cx="3783863" cy="48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88">
            <a:extLst>
              <a:ext uri="{FF2B5EF4-FFF2-40B4-BE49-F238E27FC236}">
                <a16:creationId xmlns:a16="http://schemas.microsoft.com/office/drawing/2014/main" id="{E44E9689-CFF7-9658-8147-04EAEB7DC25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03782" y="5758419"/>
            <a:ext cx="4842160" cy="549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4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81"/>
          <p:cNvSpPr/>
          <p:nvPr/>
        </p:nvSpPr>
        <p:spPr>
          <a:xfrm>
            <a:off x="567133" y="2953200"/>
            <a:ext cx="10916000" cy="299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32" name="Google Shape;932;p81"/>
          <p:cNvSpPr/>
          <p:nvPr/>
        </p:nvSpPr>
        <p:spPr>
          <a:xfrm>
            <a:off x="2104136" y="3615029"/>
            <a:ext cx="9279200" cy="167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33" name="Google Shape;933;p81"/>
          <p:cNvSpPr/>
          <p:nvPr/>
        </p:nvSpPr>
        <p:spPr>
          <a:xfrm>
            <a:off x="3876339" y="3984305"/>
            <a:ext cx="7277200" cy="9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34" name="Google Shape;934;p8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Using Online Learning to choose </a:t>
            </a:r>
            <a:r>
              <a:rPr lang="en" i="1"/>
              <a:t>Updates</a:t>
            </a:r>
            <a:endParaRPr/>
          </a:p>
        </p:txBody>
      </p:sp>
      <p:sp>
        <p:nvSpPr>
          <p:cNvPr id="937" name="Google Shape;937;p81"/>
          <p:cNvSpPr/>
          <p:nvPr/>
        </p:nvSpPr>
        <p:spPr>
          <a:xfrm>
            <a:off x="2826823" y="4861969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938" name="Google Shape;938;p81"/>
          <p:cNvCxnSpPr/>
          <p:nvPr/>
        </p:nvCxnSpPr>
        <p:spPr>
          <a:xfrm rot="10800000" flipH="1">
            <a:off x="2951233" y="3886167"/>
            <a:ext cx="300000" cy="922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39" name="Google Shape;93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985" y="4861970"/>
            <a:ext cx="497396" cy="32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232" y="3362730"/>
            <a:ext cx="870507" cy="322639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81"/>
          <p:cNvSpPr/>
          <p:nvPr/>
        </p:nvSpPr>
        <p:spPr>
          <a:xfrm>
            <a:off x="3219728" y="3685368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42" name="Google Shape;942;p81"/>
          <p:cNvSpPr/>
          <p:nvPr/>
        </p:nvSpPr>
        <p:spPr>
          <a:xfrm>
            <a:off x="4543279" y="3841768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943" name="Google Shape;943;p81"/>
          <p:cNvCxnSpPr/>
          <p:nvPr/>
        </p:nvCxnSpPr>
        <p:spPr>
          <a:xfrm>
            <a:off x="3398800" y="3785633"/>
            <a:ext cx="1047600" cy="98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44" name="Google Shape;944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6551" y="3685351"/>
            <a:ext cx="870500" cy="31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5930" y="4180734"/>
            <a:ext cx="485319" cy="23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6990" y="3886167"/>
            <a:ext cx="960527" cy="2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2"/>
          <p:cNvSpPr/>
          <p:nvPr/>
        </p:nvSpPr>
        <p:spPr>
          <a:xfrm>
            <a:off x="567133" y="2953200"/>
            <a:ext cx="10916000" cy="299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2" name="Google Shape;952;p82"/>
          <p:cNvSpPr/>
          <p:nvPr/>
        </p:nvSpPr>
        <p:spPr>
          <a:xfrm>
            <a:off x="2104136" y="3615029"/>
            <a:ext cx="9279200" cy="167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3" name="Google Shape;953;p82"/>
          <p:cNvSpPr/>
          <p:nvPr/>
        </p:nvSpPr>
        <p:spPr>
          <a:xfrm>
            <a:off x="3876339" y="3984305"/>
            <a:ext cx="7277200" cy="9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4" name="Google Shape;954;p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Using Online Learning to choose </a:t>
            </a:r>
            <a:r>
              <a:rPr lang="en" i="1"/>
              <a:t>Updates</a:t>
            </a:r>
            <a:endParaRPr/>
          </a:p>
        </p:txBody>
      </p:sp>
      <p:sp>
        <p:nvSpPr>
          <p:cNvPr id="957" name="Google Shape;957;p82"/>
          <p:cNvSpPr/>
          <p:nvPr/>
        </p:nvSpPr>
        <p:spPr>
          <a:xfrm>
            <a:off x="2826823" y="4861969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958" name="Google Shape;958;p82"/>
          <p:cNvCxnSpPr/>
          <p:nvPr/>
        </p:nvCxnSpPr>
        <p:spPr>
          <a:xfrm rot="10800000" flipH="1">
            <a:off x="2951233" y="3886167"/>
            <a:ext cx="300000" cy="922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59" name="Google Shape;95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985" y="4861970"/>
            <a:ext cx="497396" cy="32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232" y="3362730"/>
            <a:ext cx="870507" cy="322639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82"/>
          <p:cNvSpPr/>
          <p:nvPr/>
        </p:nvSpPr>
        <p:spPr>
          <a:xfrm>
            <a:off x="3219728" y="3685368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62" name="Google Shape;962;p82"/>
          <p:cNvSpPr/>
          <p:nvPr/>
        </p:nvSpPr>
        <p:spPr>
          <a:xfrm>
            <a:off x="4543279" y="3841768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963" name="Google Shape;963;p82"/>
          <p:cNvCxnSpPr/>
          <p:nvPr/>
        </p:nvCxnSpPr>
        <p:spPr>
          <a:xfrm>
            <a:off x="3398800" y="3785633"/>
            <a:ext cx="1047600" cy="98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64" name="Google Shape;96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6551" y="3685351"/>
            <a:ext cx="870500" cy="31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5064" y="4240133"/>
            <a:ext cx="747136" cy="2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3448" y="3886167"/>
            <a:ext cx="1047600" cy="21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55;p82">
            <a:extLst>
              <a:ext uri="{FF2B5EF4-FFF2-40B4-BE49-F238E27FC236}">
                <a16:creationId xmlns:a16="http://schemas.microsoft.com/office/drawing/2014/main" id="{ACF2BBA8-96A5-9462-D328-148FA3E121E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76886" y="7580766"/>
            <a:ext cx="680348" cy="3852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56;p82">
            <a:extLst>
              <a:ext uri="{FF2B5EF4-FFF2-40B4-BE49-F238E27FC236}">
                <a16:creationId xmlns:a16="http://schemas.microsoft.com/office/drawing/2014/main" id="{1C265BD1-50CC-6A8A-88F0-67CD049A3DD2}"/>
              </a:ext>
            </a:extLst>
          </p:cNvPr>
          <p:cNvSpPr/>
          <p:nvPr/>
        </p:nvSpPr>
        <p:spPr>
          <a:xfrm>
            <a:off x="9719188" y="7695079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0DF125FB-3F44-2FE7-4576-84E991EE1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2">
            <a:extLst>
              <a:ext uri="{FF2B5EF4-FFF2-40B4-BE49-F238E27FC236}">
                <a16:creationId xmlns:a16="http://schemas.microsoft.com/office/drawing/2014/main" id="{2562EA26-183B-2EEC-CAA9-AD3130756BDB}"/>
              </a:ext>
            </a:extLst>
          </p:cNvPr>
          <p:cNvSpPr/>
          <p:nvPr/>
        </p:nvSpPr>
        <p:spPr>
          <a:xfrm>
            <a:off x="567133" y="2953200"/>
            <a:ext cx="10916000" cy="299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/>
          </a:p>
        </p:txBody>
      </p:sp>
      <p:sp>
        <p:nvSpPr>
          <p:cNvPr id="952" name="Google Shape;952;p82">
            <a:extLst>
              <a:ext uri="{FF2B5EF4-FFF2-40B4-BE49-F238E27FC236}">
                <a16:creationId xmlns:a16="http://schemas.microsoft.com/office/drawing/2014/main" id="{CD6304D4-DEB2-F61B-D00D-ADA0885CB41A}"/>
              </a:ext>
            </a:extLst>
          </p:cNvPr>
          <p:cNvSpPr/>
          <p:nvPr/>
        </p:nvSpPr>
        <p:spPr>
          <a:xfrm>
            <a:off x="2104136" y="3615029"/>
            <a:ext cx="9279200" cy="167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3" name="Google Shape;953;p82">
            <a:extLst>
              <a:ext uri="{FF2B5EF4-FFF2-40B4-BE49-F238E27FC236}">
                <a16:creationId xmlns:a16="http://schemas.microsoft.com/office/drawing/2014/main" id="{A4995E3D-2D0C-F64D-CA78-B773C7A0D849}"/>
              </a:ext>
            </a:extLst>
          </p:cNvPr>
          <p:cNvSpPr/>
          <p:nvPr/>
        </p:nvSpPr>
        <p:spPr>
          <a:xfrm>
            <a:off x="3876339" y="3984305"/>
            <a:ext cx="7277200" cy="9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4" name="Google Shape;954;p82">
            <a:extLst>
              <a:ext uri="{FF2B5EF4-FFF2-40B4-BE49-F238E27FC236}">
                <a16:creationId xmlns:a16="http://schemas.microsoft.com/office/drawing/2014/main" id="{DC2126E6-2EC0-B31F-BC5B-911AC3C990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Using Online Learning to choose </a:t>
            </a:r>
            <a:r>
              <a:rPr lang="en" i="1"/>
              <a:t>Updates</a:t>
            </a:r>
            <a:endParaRPr/>
          </a:p>
        </p:txBody>
      </p:sp>
      <p:sp>
        <p:nvSpPr>
          <p:cNvPr id="957" name="Google Shape;957;p82">
            <a:extLst>
              <a:ext uri="{FF2B5EF4-FFF2-40B4-BE49-F238E27FC236}">
                <a16:creationId xmlns:a16="http://schemas.microsoft.com/office/drawing/2014/main" id="{9F6A5697-8DB0-C13F-2129-1E1D74650EBE}"/>
              </a:ext>
            </a:extLst>
          </p:cNvPr>
          <p:cNvSpPr/>
          <p:nvPr/>
        </p:nvSpPr>
        <p:spPr>
          <a:xfrm>
            <a:off x="2826823" y="4861969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958" name="Google Shape;958;p82">
            <a:extLst>
              <a:ext uri="{FF2B5EF4-FFF2-40B4-BE49-F238E27FC236}">
                <a16:creationId xmlns:a16="http://schemas.microsoft.com/office/drawing/2014/main" id="{4FFF9557-B2D0-0199-C210-37CF80F0EB20}"/>
              </a:ext>
            </a:extLst>
          </p:cNvPr>
          <p:cNvCxnSpPr/>
          <p:nvPr/>
        </p:nvCxnSpPr>
        <p:spPr>
          <a:xfrm rot="10800000" flipH="1">
            <a:off x="2951233" y="3886167"/>
            <a:ext cx="300000" cy="922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59" name="Google Shape;959;p82">
            <a:extLst>
              <a:ext uri="{FF2B5EF4-FFF2-40B4-BE49-F238E27FC236}">
                <a16:creationId xmlns:a16="http://schemas.microsoft.com/office/drawing/2014/main" id="{49C88E75-F1D6-B431-CFA3-5F914A16C75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985" y="4861970"/>
            <a:ext cx="497396" cy="32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82">
            <a:extLst>
              <a:ext uri="{FF2B5EF4-FFF2-40B4-BE49-F238E27FC236}">
                <a16:creationId xmlns:a16="http://schemas.microsoft.com/office/drawing/2014/main" id="{E3C80B69-F3E5-686E-8597-22010F410E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232" y="3362730"/>
            <a:ext cx="870507" cy="322639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82">
            <a:extLst>
              <a:ext uri="{FF2B5EF4-FFF2-40B4-BE49-F238E27FC236}">
                <a16:creationId xmlns:a16="http://schemas.microsoft.com/office/drawing/2014/main" id="{02F754C0-2178-33C5-E799-B6CD034F63DE}"/>
              </a:ext>
            </a:extLst>
          </p:cNvPr>
          <p:cNvSpPr/>
          <p:nvPr/>
        </p:nvSpPr>
        <p:spPr>
          <a:xfrm>
            <a:off x="3219728" y="3685368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62" name="Google Shape;962;p82">
            <a:extLst>
              <a:ext uri="{FF2B5EF4-FFF2-40B4-BE49-F238E27FC236}">
                <a16:creationId xmlns:a16="http://schemas.microsoft.com/office/drawing/2014/main" id="{110D5C23-6537-E565-D759-CC44D7D92BA8}"/>
              </a:ext>
            </a:extLst>
          </p:cNvPr>
          <p:cNvSpPr/>
          <p:nvPr/>
        </p:nvSpPr>
        <p:spPr>
          <a:xfrm>
            <a:off x="4543279" y="3841768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963" name="Google Shape;963;p82">
            <a:extLst>
              <a:ext uri="{FF2B5EF4-FFF2-40B4-BE49-F238E27FC236}">
                <a16:creationId xmlns:a16="http://schemas.microsoft.com/office/drawing/2014/main" id="{CE2A08E0-4497-4A3C-6345-CD83CF686027}"/>
              </a:ext>
            </a:extLst>
          </p:cNvPr>
          <p:cNvCxnSpPr/>
          <p:nvPr/>
        </p:nvCxnSpPr>
        <p:spPr>
          <a:xfrm>
            <a:off x="3398800" y="3785633"/>
            <a:ext cx="1047600" cy="98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64" name="Google Shape;964;p82">
            <a:extLst>
              <a:ext uri="{FF2B5EF4-FFF2-40B4-BE49-F238E27FC236}">
                <a16:creationId xmlns:a16="http://schemas.microsoft.com/office/drawing/2014/main" id="{80BF3EBB-3E35-2017-5178-05D6A6BF36D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6551" y="3685351"/>
            <a:ext cx="870500" cy="3181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62;p82">
            <a:extLst>
              <a:ext uri="{FF2B5EF4-FFF2-40B4-BE49-F238E27FC236}">
                <a16:creationId xmlns:a16="http://schemas.microsoft.com/office/drawing/2014/main" id="{246F170E-66D5-E134-A0B2-E527996D74A0}"/>
              </a:ext>
            </a:extLst>
          </p:cNvPr>
          <p:cNvSpPr/>
          <p:nvPr/>
        </p:nvSpPr>
        <p:spPr>
          <a:xfrm>
            <a:off x="5563287" y="4457845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" name="Google Shape;962;p82">
            <a:extLst>
              <a:ext uri="{FF2B5EF4-FFF2-40B4-BE49-F238E27FC236}">
                <a16:creationId xmlns:a16="http://schemas.microsoft.com/office/drawing/2014/main" id="{79FDC2E7-B5AF-4F73-412C-8F84110614AF}"/>
              </a:ext>
            </a:extLst>
          </p:cNvPr>
          <p:cNvSpPr/>
          <p:nvPr/>
        </p:nvSpPr>
        <p:spPr>
          <a:xfrm>
            <a:off x="7653253" y="4898276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EBAB8C-F814-B3D6-1D1A-3AD06331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41" y="4217861"/>
            <a:ext cx="870503" cy="3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81F9E38-E677-4CFB-C049-13F64745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53" y="4579551"/>
            <a:ext cx="1014585" cy="3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oogle Shape;963;p82">
            <a:extLst>
              <a:ext uri="{FF2B5EF4-FFF2-40B4-BE49-F238E27FC236}">
                <a16:creationId xmlns:a16="http://schemas.microsoft.com/office/drawing/2014/main" id="{86190AA0-F814-D2E2-E8A0-A9CD959CAF6F}"/>
              </a:ext>
            </a:extLst>
          </p:cNvPr>
          <p:cNvCxnSpPr>
            <a:cxnSpLocks/>
          </p:cNvCxnSpPr>
          <p:nvPr/>
        </p:nvCxnSpPr>
        <p:spPr>
          <a:xfrm>
            <a:off x="4802679" y="4018069"/>
            <a:ext cx="653241" cy="439776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963;p82">
            <a:extLst>
              <a:ext uri="{FF2B5EF4-FFF2-40B4-BE49-F238E27FC236}">
                <a16:creationId xmlns:a16="http://schemas.microsoft.com/office/drawing/2014/main" id="{F08221D8-868B-B62E-E73F-F381C27BF4AC}"/>
              </a:ext>
            </a:extLst>
          </p:cNvPr>
          <p:cNvCxnSpPr>
            <a:cxnSpLocks/>
          </p:cNvCxnSpPr>
          <p:nvPr/>
        </p:nvCxnSpPr>
        <p:spPr>
          <a:xfrm>
            <a:off x="5737271" y="4546315"/>
            <a:ext cx="1777668" cy="393854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4D7BC0-A3CE-A84E-94FF-8FFC6B3371F9}"/>
                  </a:ext>
                </a:extLst>
              </p:cNvPr>
              <p:cNvSpPr/>
              <p:nvPr/>
            </p:nvSpPr>
            <p:spPr>
              <a:xfrm>
                <a:off x="4159465" y="4370788"/>
                <a:ext cx="653241" cy="63893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4D7BC0-A3CE-A84E-94FF-8FFC6B337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65" y="4370788"/>
                <a:ext cx="653241" cy="6389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6C2AB37-EB10-2FE1-76FE-319D4D218470}"/>
              </a:ext>
            </a:extLst>
          </p:cNvPr>
          <p:cNvSpPr txBox="1"/>
          <p:nvPr/>
        </p:nvSpPr>
        <p:spPr>
          <a:xfrm>
            <a:off x="5909541" y="6309360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iterate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9D1C4E-ED97-D3A3-1FB9-DB3338EE7366}"/>
              </a:ext>
            </a:extLst>
          </p:cNvPr>
          <p:cNvCxnSpPr/>
          <p:nvPr/>
        </p:nvCxnSpPr>
        <p:spPr>
          <a:xfrm flipH="1" flipV="1">
            <a:off x="4796551" y="5054676"/>
            <a:ext cx="1228582" cy="125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6DDB75-D5E4-5999-4DA7-CB136D84CEA6}"/>
                  </a:ext>
                </a:extLst>
              </p:cNvPr>
              <p:cNvSpPr txBox="1"/>
              <p:nvPr/>
            </p:nvSpPr>
            <p:spPr>
              <a:xfrm>
                <a:off x="6156005" y="4736843"/>
                <a:ext cx="794000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6DDB75-D5E4-5999-4DA7-CB136D84C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005" y="4736843"/>
                <a:ext cx="794000" cy="792076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E2A514-C9FD-8798-4CC4-8616F18EB98B}"/>
                  </a:ext>
                </a:extLst>
              </p:cNvPr>
              <p:cNvSpPr txBox="1"/>
              <p:nvPr/>
            </p:nvSpPr>
            <p:spPr>
              <a:xfrm>
                <a:off x="1061344" y="1848500"/>
                <a:ext cx="9194312" cy="90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Ensure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85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850B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850B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3600" dirty="0"/>
                  <a:t> via constraint of online learner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E2A514-C9FD-8798-4CC4-8616F18EB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44" y="1848500"/>
                <a:ext cx="9194312" cy="903902"/>
              </a:xfrm>
              <a:prstGeom prst="rect">
                <a:avLst/>
              </a:prstGeom>
              <a:blipFill>
                <a:blip r:embed="rId10"/>
                <a:stretch>
                  <a:fillRect l="-1931" r="-110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42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4E69E061-9812-645E-8175-4609E37B6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2">
            <a:extLst>
              <a:ext uri="{FF2B5EF4-FFF2-40B4-BE49-F238E27FC236}">
                <a16:creationId xmlns:a16="http://schemas.microsoft.com/office/drawing/2014/main" id="{00A7B433-A0C9-BCB1-2290-32CD6386C30C}"/>
              </a:ext>
            </a:extLst>
          </p:cNvPr>
          <p:cNvSpPr/>
          <p:nvPr/>
        </p:nvSpPr>
        <p:spPr>
          <a:xfrm>
            <a:off x="567133" y="2953200"/>
            <a:ext cx="10916000" cy="299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2" name="Google Shape;952;p82">
            <a:extLst>
              <a:ext uri="{FF2B5EF4-FFF2-40B4-BE49-F238E27FC236}">
                <a16:creationId xmlns:a16="http://schemas.microsoft.com/office/drawing/2014/main" id="{0CF4B958-3D92-D8CA-377C-7399558F431E}"/>
              </a:ext>
            </a:extLst>
          </p:cNvPr>
          <p:cNvSpPr/>
          <p:nvPr/>
        </p:nvSpPr>
        <p:spPr>
          <a:xfrm>
            <a:off x="2104136" y="3615029"/>
            <a:ext cx="9279200" cy="167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3" name="Google Shape;953;p82">
            <a:extLst>
              <a:ext uri="{FF2B5EF4-FFF2-40B4-BE49-F238E27FC236}">
                <a16:creationId xmlns:a16="http://schemas.microsoft.com/office/drawing/2014/main" id="{CC74E0BC-C083-5566-BBB7-0569925116F5}"/>
              </a:ext>
            </a:extLst>
          </p:cNvPr>
          <p:cNvSpPr/>
          <p:nvPr/>
        </p:nvSpPr>
        <p:spPr>
          <a:xfrm>
            <a:off x="3876339" y="3984305"/>
            <a:ext cx="7277200" cy="9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4" name="Google Shape;954;p82">
            <a:extLst>
              <a:ext uri="{FF2B5EF4-FFF2-40B4-BE49-F238E27FC236}">
                <a16:creationId xmlns:a16="http://schemas.microsoft.com/office/drawing/2014/main" id="{EEE6EF2A-146B-6DC4-A1A7-ABA89797D9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Using Online Learning to choose </a:t>
            </a:r>
            <a:r>
              <a:rPr lang="en" i="1"/>
              <a:t>Updates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7" name="Google Shape;957;p82">
                <a:extLst>
                  <a:ext uri="{FF2B5EF4-FFF2-40B4-BE49-F238E27FC236}">
                    <a16:creationId xmlns:a16="http://schemas.microsoft.com/office/drawing/2014/main" id="{8E3A5259-F1A3-F6F1-243F-D21A66C4A5D6}"/>
                  </a:ext>
                </a:extLst>
              </p:cNvPr>
              <p:cNvSpPr/>
              <p:nvPr/>
            </p:nvSpPr>
            <p:spPr>
              <a:xfrm>
                <a:off x="2452340" y="4718654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957" name="Google Shape;957;p82">
                <a:extLst>
                  <a:ext uri="{FF2B5EF4-FFF2-40B4-BE49-F238E27FC236}">
                    <a16:creationId xmlns:a16="http://schemas.microsoft.com/office/drawing/2014/main" id="{8E3A5259-F1A3-F6F1-243F-D21A66C4A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40" y="4718654"/>
                <a:ext cx="826343" cy="82634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8" name="Google Shape;958;p82">
            <a:extLst>
              <a:ext uri="{FF2B5EF4-FFF2-40B4-BE49-F238E27FC236}">
                <a16:creationId xmlns:a16="http://schemas.microsoft.com/office/drawing/2014/main" id="{614F5AB8-4397-CEC6-39D1-4BA7A5781242}"/>
              </a:ext>
            </a:extLst>
          </p:cNvPr>
          <p:cNvCxnSpPr/>
          <p:nvPr/>
        </p:nvCxnSpPr>
        <p:spPr>
          <a:xfrm rot="10800000" flipH="1">
            <a:off x="2951233" y="3886167"/>
            <a:ext cx="300000" cy="922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2" name="Google Shape;962;p82">
            <a:extLst>
              <a:ext uri="{FF2B5EF4-FFF2-40B4-BE49-F238E27FC236}">
                <a16:creationId xmlns:a16="http://schemas.microsoft.com/office/drawing/2014/main" id="{88A36DEA-7718-C1E4-73E2-D1A1DD6F2515}"/>
              </a:ext>
            </a:extLst>
          </p:cNvPr>
          <p:cNvSpPr/>
          <p:nvPr/>
        </p:nvSpPr>
        <p:spPr>
          <a:xfrm>
            <a:off x="4543279" y="3841768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963" name="Google Shape;963;p82">
            <a:extLst>
              <a:ext uri="{FF2B5EF4-FFF2-40B4-BE49-F238E27FC236}">
                <a16:creationId xmlns:a16="http://schemas.microsoft.com/office/drawing/2014/main" id="{AC28AF89-A9D5-144E-68D0-0DA6849B9988}"/>
              </a:ext>
            </a:extLst>
          </p:cNvPr>
          <p:cNvCxnSpPr/>
          <p:nvPr/>
        </p:nvCxnSpPr>
        <p:spPr>
          <a:xfrm>
            <a:off x="3398800" y="3785633"/>
            <a:ext cx="1047600" cy="98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962;p82">
            <a:extLst>
              <a:ext uri="{FF2B5EF4-FFF2-40B4-BE49-F238E27FC236}">
                <a16:creationId xmlns:a16="http://schemas.microsoft.com/office/drawing/2014/main" id="{7BBCB65D-F2B7-238A-D4D8-E389C6A7E525}"/>
              </a:ext>
            </a:extLst>
          </p:cNvPr>
          <p:cNvSpPr/>
          <p:nvPr/>
        </p:nvSpPr>
        <p:spPr>
          <a:xfrm>
            <a:off x="5563287" y="4457845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" name="Google Shape;962;p82">
            <a:extLst>
              <a:ext uri="{FF2B5EF4-FFF2-40B4-BE49-F238E27FC236}">
                <a16:creationId xmlns:a16="http://schemas.microsoft.com/office/drawing/2014/main" id="{1FBCB802-E768-C965-CA39-C7A63344CC14}"/>
              </a:ext>
            </a:extLst>
          </p:cNvPr>
          <p:cNvSpPr/>
          <p:nvPr/>
        </p:nvSpPr>
        <p:spPr>
          <a:xfrm>
            <a:off x="7653253" y="4898276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6" name="Google Shape;963;p82">
            <a:extLst>
              <a:ext uri="{FF2B5EF4-FFF2-40B4-BE49-F238E27FC236}">
                <a16:creationId xmlns:a16="http://schemas.microsoft.com/office/drawing/2014/main" id="{EC25A926-DDD8-6843-BD77-DC7190280F69}"/>
              </a:ext>
            </a:extLst>
          </p:cNvPr>
          <p:cNvCxnSpPr>
            <a:cxnSpLocks/>
          </p:cNvCxnSpPr>
          <p:nvPr/>
        </p:nvCxnSpPr>
        <p:spPr>
          <a:xfrm>
            <a:off x="4802679" y="4018069"/>
            <a:ext cx="653241" cy="439776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963;p82">
            <a:extLst>
              <a:ext uri="{FF2B5EF4-FFF2-40B4-BE49-F238E27FC236}">
                <a16:creationId xmlns:a16="http://schemas.microsoft.com/office/drawing/2014/main" id="{21772F98-237C-441F-DEE6-8DCDC89E9FAA}"/>
              </a:ext>
            </a:extLst>
          </p:cNvPr>
          <p:cNvCxnSpPr>
            <a:cxnSpLocks/>
          </p:cNvCxnSpPr>
          <p:nvPr/>
        </p:nvCxnSpPr>
        <p:spPr>
          <a:xfrm>
            <a:off x="5737271" y="4546315"/>
            <a:ext cx="1777668" cy="393854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BB3E523-43AD-8589-F1F0-757AECCF9B6E}"/>
                  </a:ext>
                </a:extLst>
              </p:cNvPr>
              <p:cNvSpPr/>
              <p:nvPr/>
            </p:nvSpPr>
            <p:spPr>
              <a:xfrm>
                <a:off x="4159465" y="4370788"/>
                <a:ext cx="653241" cy="63893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BB3E523-43AD-8589-F1F0-757AECCF9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65" y="4370788"/>
                <a:ext cx="653241" cy="6389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6512AFD-2E55-9B2A-F82D-3B622CDECF3D}"/>
              </a:ext>
            </a:extLst>
          </p:cNvPr>
          <p:cNvSpPr txBox="1"/>
          <p:nvPr/>
        </p:nvSpPr>
        <p:spPr>
          <a:xfrm>
            <a:off x="5909541" y="6309360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iterate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92D760-8932-5A93-B90A-3E29425846DE}"/>
              </a:ext>
            </a:extLst>
          </p:cNvPr>
          <p:cNvCxnSpPr/>
          <p:nvPr/>
        </p:nvCxnSpPr>
        <p:spPr>
          <a:xfrm flipH="1" flipV="1">
            <a:off x="4796551" y="5054676"/>
            <a:ext cx="1228582" cy="125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957;p82">
                <a:extLst>
                  <a:ext uri="{FF2B5EF4-FFF2-40B4-BE49-F238E27FC236}">
                    <a16:creationId xmlns:a16="http://schemas.microsoft.com/office/drawing/2014/main" id="{54ACED24-276A-A518-A5A6-986F5D70770A}"/>
                  </a:ext>
                </a:extLst>
              </p:cNvPr>
              <p:cNvSpPr/>
              <p:nvPr/>
            </p:nvSpPr>
            <p:spPr>
              <a:xfrm>
                <a:off x="2985628" y="3337427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Google Shape;957;p82">
                <a:extLst>
                  <a:ext uri="{FF2B5EF4-FFF2-40B4-BE49-F238E27FC236}">
                    <a16:creationId xmlns:a16="http://schemas.microsoft.com/office/drawing/2014/main" id="{54ACED24-276A-A518-A5A6-986F5D707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28" y="3337427"/>
                <a:ext cx="826343" cy="82634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957;p82">
                <a:extLst>
                  <a:ext uri="{FF2B5EF4-FFF2-40B4-BE49-F238E27FC236}">
                    <a16:creationId xmlns:a16="http://schemas.microsoft.com/office/drawing/2014/main" id="{3494929C-9B30-B4A1-65A4-25B29EA31858}"/>
                  </a:ext>
                </a:extLst>
              </p:cNvPr>
              <p:cNvSpPr/>
              <p:nvPr/>
            </p:nvSpPr>
            <p:spPr>
              <a:xfrm>
                <a:off x="4245163" y="3459880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5" name="Google Shape;957;p82">
                <a:extLst>
                  <a:ext uri="{FF2B5EF4-FFF2-40B4-BE49-F238E27FC236}">
                    <a16:creationId xmlns:a16="http://schemas.microsoft.com/office/drawing/2014/main" id="{3494929C-9B30-B4A1-65A4-25B29EA31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63" y="3459880"/>
                <a:ext cx="826343" cy="82634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957;p82">
                <a:extLst>
                  <a:ext uri="{FF2B5EF4-FFF2-40B4-BE49-F238E27FC236}">
                    <a16:creationId xmlns:a16="http://schemas.microsoft.com/office/drawing/2014/main" id="{519E46D7-D774-A976-864E-EDEDF1613035}"/>
                  </a:ext>
                </a:extLst>
              </p:cNvPr>
              <p:cNvSpPr/>
              <p:nvPr/>
            </p:nvSpPr>
            <p:spPr>
              <a:xfrm>
                <a:off x="5244982" y="4055569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7" name="Google Shape;957;p82">
                <a:extLst>
                  <a:ext uri="{FF2B5EF4-FFF2-40B4-BE49-F238E27FC236}">
                    <a16:creationId xmlns:a16="http://schemas.microsoft.com/office/drawing/2014/main" id="{519E46D7-D774-A976-864E-EDEDF1613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82" y="4055569"/>
                <a:ext cx="826343" cy="82634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Google Shape;957;p82">
                <a:extLst>
                  <a:ext uri="{FF2B5EF4-FFF2-40B4-BE49-F238E27FC236}">
                    <a16:creationId xmlns:a16="http://schemas.microsoft.com/office/drawing/2014/main" id="{0E988281-97EB-8D12-A3F6-6060DD913056}"/>
                  </a:ext>
                </a:extLst>
              </p:cNvPr>
              <p:cNvSpPr/>
              <p:nvPr/>
            </p:nvSpPr>
            <p:spPr>
              <a:xfrm>
                <a:off x="7166135" y="4588021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9" name="Google Shape;957;p82">
                <a:extLst>
                  <a:ext uri="{FF2B5EF4-FFF2-40B4-BE49-F238E27FC236}">
                    <a16:creationId xmlns:a16="http://schemas.microsoft.com/office/drawing/2014/main" id="{0E988281-97EB-8D12-A3F6-6060DD913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135" y="4588021"/>
                <a:ext cx="826343" cy="82634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467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A0A09F18-ED70-D95D-8D54-0F371247B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2">
            <a:extLst>
              <a:ext uri="{FF2B5EF4-FFF2-40B4-BE49-F238E27FC236}">
                <a16:creationId xmlns:a16="http://schemas.microsoft.com/office/drawing/2014/main" id="{A76F5635-E7D5-13DC-4714-6D2EF2A9C15A}"/>
              </a:ext>
            </a:extLst>
          </p:cNvPr>
          <p:cNvSpPr/>
          <p:nvPr/>
        </p:nvSpPr>
        <p:spPr>
          <a:xfrm>
            <a:off x="567133" y="2953200"/>
            <a:ext cx="10916000" cy="299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2" name="Google Shape;952;p82">
            <a:extLst>
              <a:ext uri="{FF2B5EF4-FFF2-40B4-BE49-F238E27FC236}">
                <a16:creationId xmlns:a16="http://schemas.microsoft.com/office/drawing/2014/main" id="{F1D6E543-99E8-6A00-8845-3BD8593B8540}"/>
              </a:ext>
            </a:extLst>
          </p:cNvPr>
          <p:cNvSpPr/>
          <p:nvPr/>
        </p:nvSpPr>
        <p:spPr>
          <a:xfrm>
            <a:off x="2104136" y="3615029"/>
            <a:ext cx="9279200" cy="167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3" name="Google Shape;953;p82">
            <a:extLst>
              <a:ext uri="{FF2B5EF4-FFF2-40B4-BE49-F238E27FC236}">
                <a16:creationId xmlns:a16="http://schemas.microsoft.com/office/drawing/2014/main" id="{EA286EC0-7CAC-27D7-17CF-FCB765981E41}"/>
              </a:ext>
            </a:extLst>
          </p:cNvPr>
          <p:cNvSpPr/>
          <p:nvPr/>
        </p:nvSpPr>
        <p:spPr>
          <a:xfrm>
            <a:off x="3876339" y="3984305"/>
            <a:ext cx="7277200" cy="9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4" name="Google Shape;954;p82">
            <a:extLst>
              <a:ext uri="{FF2B5EF4-FFF2-40B4-BE49-F238E27FC236}">
                <a16:creationId xmlns:a16="http://schemas.microsoft.com/office/drawing/2014/main" id="{E0FB6213-8A14-DA18-9937-79BEF85FA7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Using Online Learning to choose </a:t>
            </a:r>
            <a:r>
              <a:rPr lang="en" i="1"/>
              <a:t>Updates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7" name="Google Shape;957;p82">
                <a:extLst>
                  <a:ext uri="{FF2B5EF4-FFF2-40B4-BE49-F238E27FC236}">
                    <a16:creationId xmlns:a16="http://schemas.microsoft.com/office/drawing/2014/main" id="{D117D0E2-B413-5A5F-214A-9D8DA7891FB8}"/>
                  </a:ext>
                </a:extLst>
              </p:cNvPr>
              <p:cNvSpPr/>
              <p:nvPr/>
            </p:nvSpPr>
            <p:spPr>
              <a:xfrm>
                <a:off x="2452340" y="4718654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957" name="Google Shape;957;p82">
                <a:extLst>
                  <a:ext uri="{FF2B5EF4-FFF2-40B4-BE49-F238E27FC236}">
                    <a16:creationId xmlns:a16="http://schemas.microsoft.com/office/drawing/2014/main" id="{D117D0E2-B413-5A5F-214A-9D8DA7891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40" y="4718654"/>
                <a:ext cx="826343" cy="82634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8" name="Google Shape;958;p82">
            <a:extLst>
              <a:ext uri="{FF2B5EF4-FFF2-40B4-BE49-F238E27FC236}">
                <a16:creationId xmlns:a16="http://schemas.microsoft.com/office/drawing/2014/main" id="{609E9727-769F-44FC-4763-71D404E18C9B}"/>
              </a:ext>
            </a:extLst>
          </p:cNvPr>
          <p:cNvCxnSpPr/>
          <p:nvPr/>
        </p:nvCxnSpPr>
        <p:spPr>
          <a:xfrm rot="10800000" flipH="1">
            <a:off x="2951233" y="3886167"/>
            <a:ext cx="300000" cy="922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2" name="Google Shape;962;p82">
            <a:extLst>
              <a:ext uri="{FF2B5EF4-FFF2-40B4-BE49-F238E27FC236}">
                <a16:creationId xmlns:a16="http://schemas.microsoft.com/office/drawing/2014/main" id="{2E3F085A-060B-9941-FC75-D07426C77A27}"/>
              </a:ext>
            </a:extLst>
          </p:cNvPr>
          <p:cNvSpPr/>
          <p:nvPr/>
        </p:nvSpPr>
        <p:spPr>
          <a:xfrm>
            <a:off x="4543279" y="3841768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963" name="Google Shape;963;p82">
            <a:extLst>
              <a:ext uri="{FF2B5EF4-FFF2-40B4-BE49-F238E27FC236}">
                <a16:creationId xmlns:a16="http://schemas.microsoft.com/office/drawing/2014/main" id="{63F4B050-2A9B-3862-B07C-359BFFB65DED}"/>
              </a:ext>
            </a:extLst>
          </p:cNvPr>
          <p:cNvCxnSpPr/>
          <p:nvPr/>
        </p:nvCxnSpPr>
        <p:spPr>
          <a:xfrm>
            <a:off x="3398800" y="3785633"/>
            <a:ext cx="1047600" cy="98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962;p82">
            <a:extLst>
              <a:ext uri="{FF2B5EF4-FFF2-40B4-BE49-F238E27FC236}">
                <a16:creationId xmlns:a16="http://schemas.microsoft.com/office/drawing/2014/main" id="{7FE06CF1-5103-53BF-5820-46EE8FDD560E}"/>
              </a:ext>
            </a:extLst>
          </p:cNvPr>
          <p:cNvSpPr/>
          <p:nvPr/>
        </p:nvSpPr>
        <p:spPr>
          <a:xfrm>
            <a:off x="5563287" y="4457845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" name="Google Shape;962;p82">
            <a:extLst>
              <a:ext uri="{FF2B5EF4-FFF2-40B4-BE49-F238E27FC236}">
                <a16:creationId xmlns:a16="http://schemas.microsoft.com/office/drawing/2014/main" id="{2EA678C2-ADCE-81FD-F989-5757AD13D13D}"/>
              </a:ext>
            </a:extLst>
          </p:cNvPr>
          <p:cNvSpPr/>
          <p:nvPr/>
        </p:nvSpPr>
        <p:spPr>
          <a:xfrm>
            <a:off x="7653253" y="4898276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6" name="Google Shape;963;p82">
            <a:extLst>
              <a:ext uri="{FF2B5EF4-FFF2-40B4-BE49-F238E27FC236}">
                <a16:creationId xmlns:a16="http://schemas.microsoft.com/office/drawing/2014/main" id="{0628853F-4473-8E0A-E4BE-D5DB2B15EB3A}"/>
              </a:ext>
            </a:extLst>
          </p:cNvPr>
          <p:cNvCxnSpPr>
            <a:cxnSpLocks/>
          </p:cNvCxnSpPr>
          <p:nvPr/>
        </p:nvCxnSpPr>
        <p:spPr>
          <a:xfrm>
            <a:off x="4802679" y="4018069"/>
            <a:ext cx="653241" cy="439776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963;p82">
            <a:extLst>
              <a:ext uri="{FF2B5EF4-FFF2-40B4-BE49-F238E27FC236}">
                <a16:creationId xmlns:a16="http://schemas.microsoft.com/office/drawing/2014/main" id="{3FD81E35-E536-EAB5-49BC-22E52D8329D7}"/>
              </a:ext>
            </a:extLst>
          </p:cNvPr>
          <p:cNvCxnSpPr>
            <a:cxnSpLocks/>
          </p:cNvCxnSpPr>
          <p:nvPr/>
        </p:nvCxnSpPr>
        <p:spPr>
          <a:xfrm>
            <a:off x="5737271" y="4546315"/>
            <a:ext cx="1777668" cy="393854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5C59C3-F572-01D1-3EF0-1EA76C1D6600}"/>
                  </a:ext>
                </a:extLst>
              </p:cNvPr>
              <p:cNvSpPr/>
              <p:nvPr/>
            </p:nvSpPr>
            <p:spPr>
              <a:xfrm>
                <a:off x="4159465" y="4370788"/>
                <a:ext cx="653241" cy="63893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5C59C3-F572-01D1-3EF0-1EA76C1D6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65" y="4370788"/>
                <a:ext cx="653241" cy="6389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A2898FA-F6E7-092F-C8FA-7C85A9CE15E5}"/>
              </a:ext>
            </a:extLst>
          </p:cNvPr>
          <p:cNvSpPr txBox="1"/>
          <p:nvPr/>
        </p:nvSpPr>
        <p:spPr>
          <a:xfrm>
            <a:off x="5909541" y="6309360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iterate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F8EC1A-1EE8-D0FB-D417-45E6F0CB41D6}"/>
              </a:ext>
            </a:extLst>
          </p:cNvPr>
          <p:cNvCxnSpPr/>
          <p:nvPr/>
        </p:nvCxnSpPr>
        <p:spPr>
          <a:xfrm flipH="1" flipV="1">
            <a:off x="4796551" y="5054676"/>
            <a:ext cx="1228582" cy="125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957;p82">
                <a:extLst>
                  <a:ext uri="{FF2B5EF4-FFF2-40B4-BE49-F238E27FC236}">
                    <a16:creationId xmlns:a16="http://schemas.microsoft.com/office/drawing/2014/main" id="{C0FB8AA5-E456-D498-6E59-61B524B4FD30}"/>
                  </a:ext>
                </a:extLst>
              </p:cNvPr>
              <p:cNvSpPr/>
              <p:nvPr/>
            </p:nvSpPr>
            <p:spPr>
              <a:xfrm>
                <a:off x="2985628" y="3337427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Google Shape;957;p82">
                <a:extLst>
                  <a:ext uri="{FF2B5EF4-FFF2-40B4-BE49-F238E27FC236}">
                    <a16:creationId xmlns:a16="http://schemas.microsoft.com/office/drawing/2014/main" id="{C0FB8AA5-E456-D498-6E59-61B524B4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28" y="3337427"/>
                <a:ext cx="826343" cy="82634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957;p82">
                <a:extLst>
                  <a:ext uri="{FF2B5EF4-FFF2-40B4-BE49-F238E27FC236}">
                    <a16:creationId xmlns:a16="http://schemas.microsoft.com/office/drawing/2014/main" id="{5CF9E034-1CA5-1350-2F4B-C83A95B20160}"/>
                  </a:ext>
                </a:extLst>
              </p:cNvPr>
              <p:cNvSpPr/>
              <p:nvPr/>
            </p:nvSpPr>
            <p:spPr>
              <a:xfrm>
                <a:off x="4245163" y="3459880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5" name="Google Shape;957;p82">
                <a:extLst>
                  <a:ext uri="{FF2B5EF4-FFF2-40B4-BE49-F238E27FC236}">
                    <a16:creationId xmlns:a16="http://schemas.microsoft.com/office/drawing/2014/main" id="{5CF9E034-1CA5-1350-2F4B-C83A95B20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63" y="3459880"/>
                <a:ext cx="826343" cy="82634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957;p82">
                <a:extLst>
                  <a:ext uri="{FF2B5EF4-FFF2-40B4-BE49-F238E27FC236}">
                    <a16:creationId xmlns:a16="http://schemas.microsoft.com/office/drawing/2014/main" id="{9AE43888-39A1-4EBA-3E8F-C397F157C75E}"/>
                  </a:ext>
                </a:extLst>
              </p:cNvPr>
              <p:cNvSpPr/>
              <p:nvPr/>
            </p:nvSpPr>
            <p:spPr>
              <a:xfrm>
                <a:off x="5244982" y="4055569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7" name="Google Shape;957;p82">
                <a:extLst>
                  <a:ext uri="{FF2B5EF4-FFF2-40B4-BE49-F238E27FC236}">
                    <a16:creationId xmlns:a16="http://schemas.microsoft.com/office/drawing/2014/main" id="{9AE43888-39A1-4EBA-3E8F-C397F157C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82" y="4055569"/>
                <a:ext cx="826343" cy="82634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Google Shape;957;p82">
                <a:extLst>
                  <a:ext uri="{FF2B5EF4-FFF2-40B4-BE49-F238E27FC236}">
                    <a16:creationId xmlns:a16="http://schemas.microsoft.com/office/drawing/2014/main" id="{B0744865-9C9C-57BE-24F2-35551CF95FCC}"/>
                  </a:ext>
                </a:extLst>
              </p:cNvPr>
              <p:cNvSpPr/>
              <p:nvPr/>
            </p:nvSpPr>
            <p:spPr>
              <a:xfrm>
                <a:off x="7166135" y="4588021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9" name="Google Shape;957;p82">
                <a:extLst>
                  <a:ext uri="{FF2B5EF4-FFF2-40B4-BE49-F238E27FC236}">
                    <a16:creationId xmlns:a16="http://schemas.microsoft.com/office/drawing/2014/main" id="{B0744865-9C9C-57BE-24F2-35551CF95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135" y="4588021"/>
                <a:ext cx="826343" cy="82634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F335F1-8A45-2F30-6061-369D69961D21}"/>
              </a:ext>
            </a:extLst>
          </p:cNvPr>
          <p:cNvCxnSpPr>
            <a:cxnSpLocks/>
          </p:cNvCxnSpPr>
          <p:nvPr/>
        </p:nvCxnSpPr>
        <p:spPr>
          <a:xfrm flipV="1">
            <a:off x="3581400" y="3108960"/>
            <a:ext cx="1231306" cy="50606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86A508-DBF7-979C-8FD7-F47170FE5D8F}"/>
                  </a:ext>
                </a:extLst>
              </p:cNvPr>
              <p:cNvSpPr txBox="1"/>
              <p:nvPr/>
            </p:nvSpPr>
            <p:spPr>
              <a:xfrm>
                <a:off x="3519511" y="2363570"/>
                <a:ext cx="18537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86A508-DBF7-979C-8FD7-F47170FE5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511" y="2363570"/>
                <a:ext cx="1853777" cy="553998"/>
              </a:xfrm>
              <a:prstGeom prst="rect">
                <a:avLst/>
              </a:prstGeom>
              <a:blipFill>
                <a:blip r:embed="rId9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7FCD2E-19E0-CB5D-B4CF-434B590BDC29}"/>
              </a:ext>
            </a:extLst>
          </p:cNvPr>
          <p:cNvCxnSpPr>
            <a:cxnSpLocks/>
          </p:cNvCxnSpPr>
          <p:nvPr/>
        </p:nvCxnSpPr>
        <p:spPr>
          <a:xfrm flipH="1" flipV="1">
            <a:off x="1948686" y="3979639"/>
            <a:ext cx="829070" cy="9378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1F6FDD-3873-38BA-54FA-470DE02C3606}"/>
                  </a:ext>
                </a:extLst>
              </p:cNvPr>
              <p:cNvSpPr txBox="1"/>
              <p:nvPr/>
            </p:nvSpPr>
            <p:spPr>
              <a:xfrm>
                <a:off x="485481" y="4327914"/>
                <a:ext cx="18430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1F6FDD-3873-38BA-54FA-470DE02C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81" y="4327914"/>
                <a:ext cx="1843069" cy="553998"/>
              </a:xfrm>
              <a:prstGeom prst="rect">
                <a:avLst/>
              </a:prstGeom>
              <a:blipFill>
                <a:blip r:embed="rId10"/>
                <a:stretch>
                  <a:fillRect l="-137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2BF8B9-EA0D-AF42-A9A3-971D2A0DC00C}"/>
              </a:ext>
            </a:extLst>
          </p:cNvPr>
          <p:cNvCxnSpPr>
            <a:cxnSpLocks/>
          </p:cNvCxnSpPr>
          <p:nvPr/>
        </p:nvCxnSpPr>
        <p:spPr>
          <a:xfrm flipV="1">
            <a:off x="4753969" y="3538029"/>
            <a:ext cx="1342031" cy="3078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8039DD-61E6-4176-3ABE-0A0AC9AF067A}"/>
                  </a:ext>
                </a:extLst>
              </p:cNvPr>
              <p:cNvSpPr txBox="1"/>
              <p:nvPr/>
            </p:nvSpPr>
            <p:spPr>
              <a:xfrm>
                <a:off x="5877676" y="2888813"/>
                <a:ext cx="185377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8039DD-61E6-4176-3ABE-0A0AC9AF0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676" y="2888813"/>
                <a:ext cx="1853776" cy="553998"/>
              </a:xfrm>
              <a:prstGeom prst="rect">
                <a:avLst/>
              </a:prstGeom>
              <a:blipFill>
                <a:blip r:embed="rId11"/>
                <a:stretch>
                  <a:fillRect l="-68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F3781D-226A-54D3-3090-96FF65CA3C1B}"/>
              </a:ext>
            </a:extLst>
          </p:cNvPr>
          <p:cNvCxnSpPr>
            <a:cxnSpLocks/>
          </p:cNvCxnSpPr>
          <p:nvPr/>
        </p:nvCxnSpPr>
        <p:spPr>
          <a:xfrm flipV="1">
            <a:off x="5824104" y="4134414"/>
            <a:ext cx="1342031" cy="3078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503237-D317-E404-870D-CD28BD3B32C7}"/>
                  </a:ext>
                </a:extLst>
              </p:cNvPr>
              <p:cNvSpPr txBox="1"/>
              <p:nvPr/>
            </p:nvSpPr>
            <p:spPr>
              <a:xfrm>
                <a:off x="7386991" y="3711312"/>
                <a:ext cx="18340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503237-D317-E404-870D-CD28BD3B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91" y="3711312"/>
                <a:ext cx="1834027" cy="553998"/>
              </a:xfrm>
              <a:prstGeom prst="rect">
                <a:avLst/>
              </a:prstGeom>
              <a:blipFill>
                <a:blip r:embed="rId12"/>
                <a:stretch>
                  <a:fillRect l="-68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58A4CB-8004-D4CB-CF53-A1FD412E99E9}"/>
              </a:ext>
            </a:extLst>
          </p:cNvPr>
          <p:cNvCxnSpPr>
            <a:cxnSpLocks/>
          </p:cNvCxnSpPr>
          <p:nvPr/>
        </p:nvCxnSpPr>
        <p:spPr>
          <a:xfrm>
            <a:off x="7564312" y="4913799"/>
            <a:ext cx="1676456" cy="57756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3775CE-D739-CA19-E6CD-654F569DB439}"/>
                  </a:ext>
                </a:extLst>
              </p:cNvPr>
              <p:cNvSpPr txBox="1"/>
              <p:nvPr/>
            </p:nvSpPr>
            <p:spPr>
              <a:xfrm>
                <a:off x="9053779" y="5725687"/>
                <a:ext cx="185377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3775CE-D739-CA19-E6CD-654F569D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79" y="5725687"/>
                <a:ext cx="1853776" cy="553998"/>
              </a:xfrm>
              <a:prstGeom prst="rect">
                <a:avLst/>
              </a:prstGeom>
              <a:blipFill>
                <a:blip r:embed="rId13"/>
                <a:stretch>
                  <a:fillRect l="-68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27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38409473-0464-ACE4-009A-D8DF150C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2">
            <a:extLst>
              <a:ext uri="{FF2B5EF4-FFF2-40B4-BE49-F238E27FC236}">
                <a16:creationId xmlns:a16="http://schemas.microsoft.com/office/drawing/2014/main" id="{C477B503-DB53-6E97-4720-EF734FC99F23}"/>
              </a:ext>
            </a:extLst>
          </p:cNvPr>
          <p:cNvSpPr/>
          <p:nvPr/>
        </p:nvSpPr>
        <p:spPr>
          <a:xfrm>
            <a:off x="567133" y="2953200"/>
            <a:ext cx="10916000" cy="299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2" name="Google Shape;952;p82">
            <a:extLst>
              <a:ext uri="{FF2B5EF4-FFF2-40B4-BE49-F238E27FC236}">
                <a16:creationId xmlns:a16="http://schemas.microsoft.com/office/drawing/2014/main" id="{6CDA2C3B-C4EE-EC8E-C97C-4F609828B935}"/>
              </a:ext>
            </a:extLst>
          </p:cNvPr>
          <p:cNvSpPr/>
          <p:nvPr/>
        </p:nvSpPr>
        <p:spPr>
          <a:xfrm>
            <a:off x="2104136" y="3615029"/>
            <a:ext cx="9279200" cy="167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3" name="Google Shape;953;p82">
            <a:extLst>
              <a:ext uri="{FF2B5EF4-FFF2-40B4-BE49-F238E27FC236}">
                <a16:creationId xmlns:a16="http://schemas.microsoft.com/office/drawing/2014/main" id="{7AFD71E1-FB56-97E3-BF04-DDA134F37CF2}"/>
              </a:ext>
            </a:extLst>
          </p:cNvPr>
          <p:cNvSpPr/>
          <p:nvPr/>
        </p:nvSpPr>
        <p:spPr>
          <a:xfrm>
            <a:off x="3876339" y="3984305"/>
            <a:ext cx="7277200" cy="9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4" name="Google Shape;954;p82">
            <a:extLst>
              <a:ext uri="{FF2B5EF4-FFF2-40B4-BE49-F238E27FC236}">
                <a16:creationId xmlns:a16="http://schemas.microsoft.com/office/drawing/2014/main" id="{B2B63B0C-8EE1-A051-296B-9D2744E38C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Using Online Learning to choose </a:t>
            </a:r>
            <a:r>
              <a:rPr lang="en" i="1"/>
              <a:t>Updates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7" name="Google Shape;957;p82">
                <a:extLst>
                  <a:ext uri="{FF2B5EF4-FFF2-40B4-BE49-F238E27FC236}">
                    <a16:creationId xmlns:a16="http://schemas.microsoft.com/office/drawing/2014/main" id="{FCDA1F97-7C07-0884-721A-57C443C1353D}"/>
                  </a:ext>
                </a:extLst>
              </p:cNvPr>
              <p:cNvSpPr/>
              <p:nvPr/>
            </p:nvSpPr>
            <p:spPr>
              <a:xfrm>
                <a:off x="2452340" y="4718654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957" name="Google Shape;957;p82">
                <a:extLst>
                  <a:ext uri="{FF2B5EF4-FFF2-40B4-BE49-F238E27FC236}">
                    <a16:creationId xmlns:a16="http://schemas.microsoft.com/office/drawing/2014/main" id="{FCDA1F97-7C07-0884-721A-57C443C13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40" y="4718654"/>
                <a:ext cx="826343" cy="82634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8" name="Google Shape;958;p82">
            <a:extLst>
              <a:ext uri="{FF2B5EF4-FFF2-40B4-BE49-F238E27FC236}">
                <a16:creationId xmlns:a16="http://schemas.microsoft.com/office/drawing/2014/main" id="{94AC92A2-AB17-C776-99D5-366781456E96}"/>
              </a:ext>
            </a:extLst>
          </p:cNvPr>
          <p:cNvCxnSpPr/>
          <p:nvPr/>
        </p:nvCxnSpPr>
        <p:spPr>
          <a:xfrm rot="10800000" flipH="1">
            <a:off x="2951233" y="3886167"/>
            <a:ext cx="300000" cy="922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2" name="Google Shape;962;p82">
            <a:extLst>
              <a:ext uri="{FF2B5EF4-FFF2-40B4-BE49-F238E27FC236}">
                <a16:creationId xmlns:a16="http://schemas.microsoft.com/office/drawing/2014/main" id="{7E0043CC-1427-DA5F-5FEB-048D7E4B65A3}"/>
              </a:ext>
            </a:extLst>
          </p:cNvPr>
          <p:cNvSpPr/>
          <p:nvPr/>
        </p:nvSpPr>
        <p:spPr>
          <a:xfrm>
            <a:off x="4543279" y="3841768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963" name="Google Shape;963;p82">
            <a:extLst>
              <a:ext uri="{FF2B5EF4-FFF2-40B4-BE49-F238E27FC236}">
                <a16:creationId xmlns:a16="http://schemas.microsoft.com/office/drawing/2014/main" id="{5CDADEEF-69DB-F6DA-5E18-96546EA8F9DD}"/>
              </a:ext>
            </a:extLst>
          </p:cNvPr>
          <p:cNvCxnSpPr/>
          <p:nvPr/>
        </p:nvCxnSpPr>
        <p:spPr>
          <a:xfrm>
            <a:off x="3398800" y="3785633"/>
            <a:ext cx="1047600" cy="98400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962;p82">
            <a:extLst>
              <a:ext uri="{FF2B5EF4-FFF2-40B4-BE49-F238E27FC236}">
                <a16:creationId xmlns:a16="http://schemas.microsoft.com/office/drawing/2014/main" id="{8A7AED77-8B0C-24BD-A5EA-CDA69807BB7A}"/>
              </a:ext>
            </a:extLst>
          </p:cNvPr>
          <p:cNvSpPr/>
          <p:nvPr/>
        </p:nvSpPr>
        <p:spPr>
          <a:xfrm>
            <a:off x="5563287" y="4457845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" name="Google Shape;962;p82">
            <a:extLst>
              <a:ext uri="{FF2B5EF4-FFF2-40B4-BE49-F238E27FC236}">
                <a16:creationId xmlns:a16="http://schemas.microsoft.com/office/drawing/2014/main" id="{B3A5CBEF-665B-4653-4837-ABD8347A8992}"/>
              </a:ext>
            </a:extLst>
          </p:cNvPr>
          <p:cNvSpPr/>
          <p:nvPr/>
        </p:nvSpPr>
        <p:spPr>
          <a:xfrm>
            <a:off x="7653253" y="4898276"/>
            <a:ext cx="156400" cy="15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6" name="Google Shape;963;p82">
            <a:extLst>
              <a:ext uri="{FF2B5EF4-FFF2-40B4-BE49-F238E27FC236}">
                <a16:creationId xmlns:a16="http://schemas.microsoft.com/office/drawing/2014/main" id="{BF217C4B-16C2-6F3F-07DA-6E0680EADE2C}"/>
              </a:ext>
            </a:extLst>
          </p:cNvPr>
          <p:cNvCxnSpPr>
            <a:cxnSpLocks/>
          </p:cNvCxnSpPr>
          <p:nvPr/>
        </p:nvCxnSpPr>
        <p:spPr>
          <a:xfrm>
            <a:off x="4802679" y="4018069"/>
            <a:ext cx="653241" cy="439776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963;p82">
            <a:extLst>
              <a:ext uri="{FF2B5EF4-FFF2-40B4-BE49-F238E27FC236}">
                <a16:creationId xmlns:a16="http://schemas.microsoft.com/office/drawing/2014/main" id="{3E0EF3B4-766B-A40B-19CA-0AFEBA887382}"/>
              </a:ext>
            </a:extLst>
          </p:cNvPr>
          <p:cNvCxnSpPr>
            <a:cxnSpLocks/>
          </p:cNvCxnSpPr>
          <p:nvPr/>
        </p:nvCxnSpPr>
        <p:spPr>
          <a:xfrm>
            <a:off x="5737271" y="4546315"/>
            <a:ext cx="1777668" cy="393854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4317E3-E612-7E26-797E-60C63FFB9008}"/>
                  </a:ext>
                </a:extLst>
              </p:cNvPr>
              <p:cNvSpPr/>
              <p:nvPr/>
            </p:nvSpPr>
            <p:spPr>
              <a:xfrm>
                <a:off x="4159465" y="4370788"/>
                <a:ext cx="653241" cy="63893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4317E3-E612-7E26-797E-60C63FFB9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65" y="4370788"/>
                <a:ext cx="653241" cy="6389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54622C-5CA0-A8C6-EBE7-18E49A7B8DDB}"/>
              </a:ext>
            </a:extLst>
          </p:cNvPr>
          <p:cNvSpPr txBox="1"/>
          <p:nvPr/>
        </p:nvSpPr>
        <p:spPr>
          <a:xfrm>
            <a:off x="5909541" y="6309360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iterate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D14E1-EC1B-4F25-6EC3-60008CA4C5D5}"/>
              </a:ext>
            </a:extLst>
          </p:cNvPr>
          <p:cNvCxnSpPr/>
          <p:nvPr/>
        </p:nvCxnSpPr>
        <p:spPr>
          <a:xfrm flipH="1" flipV="1">
            <a:off x="4796551" y="5054676"/>
            <a:ext cx="1228582" cy="125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957;p82">
                <a:extLst>
                  <a:ext uri="{FF2B5EF4-FFF2-40B4-BE49-F238E27FC236}">
                    <a16:creationId xmlns:a16="http://schemas.microsoft.com/office/drawing/2014/main" id="{29157B89-F732-2A4C-8FF4-8D43C81EDB86}"/>
                  </a:ext>
                </a:extLst>
              </p:cNvPr>
              <p:cNvSpPr/>
              <p:nvPr/>
            </p:nvSpPr>
            <p:spPr>
              <a:xfrm>
                <a:off x="2985628" y="3337427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Google Shape;957;p82">
                <a:extLst>
                  <a:ext uri="{FF2B5EF4-FFF2-40B4-BE49-F238E27FC236}">
                    <a16:creationId xmlns:a16="http://schemas.microsoft.com/office/drawing/2014/main" id="{29157B89-F732-2A4C-8FF4-8D43C81ED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28" y="3337427"/>
                <a:ext cx="826343" cy="82634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957;p82">
                <a:extLst>
                  <a:ext uri="{FF2B5EF4-FFF2-40B4-BE49-F238E27FC236}">
                    <a16:creationId xmlns:a16="http://schemas.microsoft.com/office/drawing/2014/main" id="{DDC69F77-6BCC-D055-DE08-29B5087F7FC8}"/>
                  </a:ext>
                </a:extLst>
              </p:cNvPr>
              <p:cNvSpPr/>
              <p:nvPr/>
            </p:nvSpPr>
            <p:spPr>
              <a:xfrm>
                <a:off x="4245163" y="3459880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5" name="Google Shape;957;p82">
                <a:extLst>
                  <a:ext uri="{FF2B5EF4-FFF2-40B4-BE49-F238E27FC236}">
                    <a16:creationId xmlns:a16="http://schemas.microsoft.com/office/drawing/2014/main" id="{DDC69F77-6BCC-D055-DE08-29B5087F7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63" y="3459880"/>
                <a:ext cx="826343" cy="82634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957;p82">
                <a:extLst>
                  <a:ext uri="{FF2B5EF4-FFF2-40B4-BE49-F238E27FC236}">
                    <a16:creationId xmlns:a16="http://schemas.microsoft.com/office/drawing/2014/main" id="{14A783FD-1618-9FB6-BFCA-F52583A4E977}"/>
                  </a:ext>
                </a:extLst>
              </p:cNvPr>
              <p:cNvSpPr/>
              <p:nvPr/>
            </p:nvSpPr>
            <p:spPr>
              <a:xfrm>
                <a:off x="5244982" y="4055569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7" name="Google Shape;957;p82">
                <a:extLst>
                  <a:ext uri="{FF2B5EF4-FFF2-40B4-BE49-F238E27FC236}">
                    <a16:creationId xmlns:a16="http://schemas.microsoft.com/office/drawing/2014/main" id="{14A783FD-1618-9FB6-BFCA-F52583A4E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82" y="4055569"/>
                <a:ext cx="826343" cy="82634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Google Shape;957;p82">
                <a:extLst>
                  <a:ext uri="{FF2B5EF4-FFF2-40B4-BE49-F238E27FC236}">
                    <a16:creationId xmlns:a16="http://schemas.microsoft.com/office/drawing/2014/main" id="{41A49E52-7E5A-A349-CB4B-C7B1AAE444E5}"/>
                  </a:ext>
                </a:extLst>
              </p:cNvPr>
              <p:cNvSpPr/>
              <p:nvPr/>
            </p:nvSpPr>
            <p:spPr>
              <a:xfrm>
                <a:off x="7166135" y="4588021"/>
                <a:ext cx="826343" cy="82634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9" name="Google Shape;957;p82">
                <a:extLst>
                  <a:ext uri="{FF2B5EF4-FFF2-40B4-BE49-F238E27FC236}">
                    <a16:creationId xmlns:a16="http://schemas.microsoft.com/office/drawing/2014/main" id="{41A49E52-7E5A-A349-CB4B-C7B1AAE44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135" y="4588021"/>
                <a:ext cx="826343" cy="82634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089360-41BB-B19E-D789-8DB3167CBFAA}"/>
              </a:ext>
            </a:extLst>
          </p:cNvPr>
          <p:cNvCxnSpPr>
            <a:cxnSpLocks/>
          </p:cNvCxnSpPr>
          <p:nvPr/>
        </p:nvCxnSpPr>
        <p:spPr>
          <a:xfrm flipV="1">
            <a:off x="3581400" y="3108960"/>
            <a:ext cx="1231306" cy="50606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A38BE-40C1-0366-8A31-EE1F985E9272}"/>
                  </a:ext>
                </a:extLst>
              </p:cNvPr>
              <p:cNvSpPr txBox="1"/>
              <p:nvPr/>
            </p:nvSpPr>
            <p:spPr>
              <a:xfrm>
                <a:off x="3519511" y="2363570"/>
                <a:ext cx="9299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A38BE-40C1-0366-8A31-EE1F985E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511" y="2363570"/>
                <a:ext cx="929935" cy="553998"/>
              </a:xfrm>
              <a:prstGeom prst="rect">
                <a:avLst/>
              </a:prstGeom>
              <a:blipFill>
                <a:blip r:embed="rId9"/>
                <a:stretch>
                  <a:fillRect l="-1333" r="-4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2E07C3-94D7-514D-7DF5-177144391693}"/>
              </a:ext>
            </a:extLst>
          </p:cNvPr>
          <p:cNvCxnSpPr>
            <a:cxnSpLocks/>
          </p:cNvCxnSpPr>
          <p:nvPr/>
        </p:nvCxnSpPr>
        <p:spPr>
          <a:xfrm flipH="1" flipV="1">
            <a:off x="1948686" y="3979639"/>
            <a:ext cx="829070" cy="9378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411E9E-5512-ABC3-1EED-301189980AD3}"/>
                  </a:ext>
                </a:extLst>
              </p:cNvPr>
              <p:cNvSpPr txBox="1"/>
              <p:nvPr/>
            </p:nvSpPr>
            <p:spPr>
              <a:xfrm>
                <a:off x="485481" y="4327914"/>
                <a:ext cx="9192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411E9E-5512-ABC3-1EED-30118998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81" y="4327914"/>
                <a:ext cx="919226" cy="553998"/>
              </a:xfrm>
              <a:prstGeom prst="rect">
                <a:avLst/>
              </a:prstGeom>
              <a:blipFill>
                <a:blip r:embed="rId10"/>
                <a:stretch>
                  <a:fillRect l="-2740" r="-411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ADC34B-C58E-1E8E-7215-E3872054CCC0}"/>
              </a:ext>
            </a:extLst>
          </p:cNvPr>
          <p:cNvCxnSpPr>
            <a:cxnSpLocks/>
          </p:cNvCxnSpPr>
          <p:nvPr/>
        </p:nvCxnSpPr>
        <p:spPr>
          <a:xfrm flipV="1">
            <a:off x="4753969" y="3538029"/>
            <a:ext cx="1342031" cy="3078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9D2D3B-8FFC-03C9-DD25-D5508A7BACFD}"/>
                  </a:ext>
                </a:extLst>
              </p:cNvPr>
              <p:cNvSpPr txBox="1"/>
              <p:nvPr/>
            </p:nvSpPr>
            <p:spPr>
              <a:xfrm>
                <a:off x="5877676" y="2888813"/>
                <a:ext cx="9299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9D2D3B-8FFC-03C9-DD25-D5508A7BA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676" y="2888813"/>
                <a:ext cx="929935" cy="553998"/>
              </a:xfrm>
              <a:prstGeom prst="rect">
                <a:avLst/>
              </a:prstGeom>
              <a:blipFill>
                <a:blip r:embed="rId11"/>
                <a:stretch>
                  <a:fillRect l="-1333" r="-400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89556E-C236-0623-0C47-F68ECE60BB88}"/>
              </a:ext>
            </a:extLst>
          </p:cNvPr>
          <p:cNvCxnSpPr>
            <a:cxnSpLocks/>
          </p:cNvCxnSpPr>
          <p:nvPr/>
        </p:nvCxnSpPr>
        <p:spPr>
          <a:xfrm flipV="1">
            <a:off x="5824104" y="4134414"/>
            <a:ext cx="1342031" cy="3078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9E5EB1-3F6A-8A4F-E56B-3DF3771DC42C}"/>
                  </a:ext>
                </a:extLst>
              </p:cNvPr>
              <p:cNvSpPr txBox="1"/>
              <p:nvPr/>
            </p:nvSpPr>
            <p:spPr>
              <a:xfrm>
                <a:off x="7386991" y="3711312"/>
                <a:ext cx="9299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9E5EB1-3F6A-8A4F-E56B-3DF3771DC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91" y="3711312"/>
                <a:ext cx="929935" cy="553998"/>
              </a:xfrm>
              <a:prstGeom prst="rect">
                <a:avLst/>
              </a:prstGeom>
              <a:blipFill>
                <a:blip r:embed="rId12"/>
                <a:stretch>
                  <a:fillRect l="-1351" r="-405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514F7BE-CC0D-E82E-E01D-F03306317B71}"/>
              </a:ext>
            </a:extLst>
          </p:cNvPr>
          <p:cNvCxnSpPr>
            <a:cxnSpLocks/>
          </p:cNvCxnSpPr>
          <p:nvPr/>
        </p:nvCxnSpPr>
        <p:spPr>
          <a:xfrm>
            <a:off x="7564312" y="4913799"/>
            <a:ext cx="1676456" cy="57756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99836-5107-14FD-93E5-5753F6C3DA1D}"/>
                  </a:ext>
                </a:extLst>
              </p:cNvPr>
              <p:cNvSpPr txBox="1"/>
              <p:nvPr/>
            </p:nvSpPr>
            <p:spPr>
              <a:xfrm>
                <a:off x="9053779" y="5725687"/>
                <a:ext cx="9299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99836-5107-14FD-93E5-5753F6C3D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79" y="5725687"/>
                <a:ext cx="929935" cy="553998"/>
              </a:xfrm>
              <a:prstGeom prst="rect">
                <a:avLst/>
              </a:prstGeom>
              <a:blipFill>
                <a:blip r:embed="rId13"/>
                <a:stretch>
                  <a:fillRect l="-1333" r="-400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C3B842-C5EA-F172-7373-1EA81210FF72}"/>
                  </a:ext>
                </a:extLst>
              </p:cNvPr>
              <p:cNvSpPr txBox="1"/>
              <p:nvPr/>
            </p:nvSpPr>
            <p:spPr>
              <a:xfrm>
                <a:off x="4139788" y="1428231"/>
                <a:ext cx="8042971" cy="73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/>
                  <a:t> stationary point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C3B842-C5EA-F172-7373-1EA81210F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88" y="1428231"/>
                <a:ext cx="8042971" cy="734047"/>
              </a:xfrm>
              <a:prstGeom prst="rect">
                <a:avLst/>
              </a:prstGeom>
              <a:blipFill>
                <a:blip r:embed="rId14"/>
                <a:stretch>
                  <a:fillRect l="-1575" t="-76271" r="-630" b="-1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0463-0375-E901-F1AA-DD23F0DD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notation: stochastic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84379-06E4-3899-662C-C9F03C1C4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Start with an “</a:t>
                </a:r>
                <a:r>
                  <a:rPr lang="en-US" dirty="0" err="1"/>
                  <a:t>iid</a:t>
                </a:r>
                <a:r>
                  <a:rPr lang="en-US" dirty="0"/>
                  <a:t>” training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Decide on some model for making predictions (or whatever your task is). Let the parameters of the model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Come up with a loss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a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approximately minimizes the expected loss: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84379-06E4-3899-662C-C9F03C1C4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287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D47AC49D-CE21-CC7A-269E-41ECE9C42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9">
            <a:extLst>
              <a:ext uri="{FF2B5EF4-FFF2-40B4-BE49-F238E27FC236}">
                <a16:creationId xmlns:a16="http://schemas.microsoft.com/office/drawing/2014/main" id="{85A3F68F-C866-DDEA-63F8-AE9F310A9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Online to Non-convex Conversion</a:t>
            </a:r>
            <a:endParaRPr dirty="0"/>
          </a:p>
        </p:txBody>
      </p:sp>
      <p:sp>
        <p:nvSpPr>
          <p:cNvPr id="1089" name="Google Shape;1089;p89">
            <a:extLst>
              <a:ext uri="{FF2B5EF4-FFF2-40B4-BE49-F238E27FC236}">
                <a16:creationId xmlns:a16="http://schemas.microsoft.com/office/drawing/2014/main" id="{AD558497-B480-36CB-DA72-D487D7865E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2"/>
            <a:ext cx="11360800" cy="60986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Define:</a:t>
            </a:r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Then we have for all K:</a:t>
            </a:r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</p:txBody>
      </p:sp>
      <p:pic>
        <p:nvPicPr>
          <p:cNvPr id="1090" name="Google Shape;1090;p89">
            <a:extLst>
              <a:ext uri="{FF2B5EF4-FFF2-40B4-BE49-F238E27FC236}">
                <a16:creationId xmlns:a16="http://schemas.microsoft.com/office/drawing/2014/main" id="{54393873-4616-F1DB-7AAA-2F3F71B846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497" y="7397306"/>
            <a:ext cx="9307868" cy="6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89">
            <a:extLst>
              <a:ext uri="{FF2B5EF4-FFF2-40B4-BE49-F238E27FC236}">
                <a16:creationId xmlns:a16="http://schemas.microsoft.com/office/drawing/2014/main" id="{4AF6C396-8BB9-473B-6C02-19B3C3FDD81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9895" y="2071233"/>
            <a:ext cx="2086291" cy="48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89">
            <a:extLst>
              <a:ext uri="{FF2B5EF4-FFF2-40B4-BE49-F238E27FC236}">
                <a16:creationId xmlns:a16="http://schemas.microsoft.com/office/drawing/2014/main" id="{9ECA6DCB-7A3D-251F-5593-D30FF17419D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3497" y="2697734"/>
            <a:ext cx="3783863" cy="4869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5741A-2284-FC1A-9785-A7C41E0AB88A}"/>
              </a:ext>
            </a:extLst>
          </p:cNvPr>
          <p:cNvSpPr txBox="1"/>
          <p:nvPr/>
        </p:nvSpPr>
        <p:spPr>
          <a:xfrm>
            <a:off x="5808733" y="2883270"/>
            <a:ext cx="596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Either this is very big, or you have found a Goldstein stationary point…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337A3-EF16-9457-6393-0AECF9893595}"/>
              </a:ext>
            </a:extLst>
          </p:cNvPr>
          <p:cNvSpPr txBox="1"/>
          <p:nvPr/>
        </p:nvSpPr>
        <p:spPr>
          <a:xfrm>
            <a:off x="5808733" y="1549088"/>
            <a:ext cx="533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Choose D and K carefully, repeat T/K times and telescope.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D255F1-2185-682D-EF5F-2F1AC6FD3EFD}"/>
              </a:ext>
            </a:extLst>
          </p:cNvPr>
          <p:cNvCxnSpPr>
            <a:cxnSpLocks/>
          </p:cNvCxnSpPr>
          <p:nvPr/>
        </p:nvCxnSpPr>
        <p:spPr>
          <a:xfrm>
            <a:off x="9738360" y="3974730"/>
            <a:ext cx="167640" cy="536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>
            <a:extLst>
              <a:ext uri="{FF2B5EF4-FFF2-40B4-BE49-F238E27FC236}">
                <a16:creationId xmlns:a16="http://schemas.microsoft.com/office/drawing/2014/main" id="{450163BB-4B2E-86AF-65ED-4187DB55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0" y="4276244"/>
            <a:ext cx="11657747" cy="19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D905-1821-2161-511E-F9C2EC94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for some 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A78E0-8E15-C26C-1225-439663A48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Optimization theory rarely influences practice. </a:t>
            </a:r>
          </a:p>
          <a:p>
            <a:r>
              <a:rPr lang="en-US" dirty="0"/>
              <a:t>Maybe we can do some experiments to ask which parts of our analysis are useful and which parts are not.</a:t>
            </a:r>
          </a:p>
        </p:txBody>
      </p:sp>
    </p:spTree>
    <p:extLst>
      <p:ext uri="{BB962C8B-B14F-4D97-AF65-F5344CB8AC3E}">
        <p14:creationId xmlns:p14="http://schemas.microsoft.com/office/powerpoint/2010/main" val="4124398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D591C-0498-09D5-C41D-E11A9179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671FAB-2FF7-8EE5-DAE9-DBBF166F3E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3700" y="593367"/>
                <a:ext cx="11360800" cy="763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gradient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671FAB-2FF7-8EE5-DAE9-DBBF166F3E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700" y="593367"/>
                <a:ext cx="11360800" cy="763600"/>
              </a:xfrm>
              <a:blipFill>
                <a:blip r:embed="rId2"/>
                <a:stretch>
                  <a:fillRect l="-1897" t="-1451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D6073E4C-96F3-7944-D3C3-D358CC1CC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46313"/>
            <a:ext cx="9423400" cy="5611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A1C475-B9B0-41C2-B23B-F32910E58DD9}"/>
              </a:ext>
            </a:extLst>
          </p:cNvPr>
          <p:cNvSpPr/>
          <p:nvPr/>
        </p:nvSpPr>
        <p:spPr>
          <a:xfrm>
            <a:off x="3924886" y="1266496"/>
            <a:ext cx="4220308" cy="26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 showing a number of steps&#10;&#10;AI-generated content may be incorrect.">
            <a:extLst>
              <a:ext uri="{FF2B5EF4-FFF2-40B4-BE49-F238E27FC236}">
                <a16:creationId xmlns:a16="http://schemas.microsoft.com/office/drawing/2014/main" id="{82CD129C-7803-0B2D-FFF9-A9F27CCEB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" y="1183726"/>
            <a:ext cx="9528500" cy="56742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7F0C50-0D85-020C-1DE2-0DEF3CF151CC}"/>
              </a:ext>
            </a:extLst>
          </p:cNvPr>
          <p:cNvSpPr/>
          <p:nvPr/>
        </p:nvSpPr>
        <p:spPr>
          <a:xfrm>
            <a:off x="3957145" y="1266497"/>
            <a:ext cx="4117709" cy="20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3978B3-7503-5080-67B8-5D33EA5D7B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3700" y="593367"/>
                <a:ext cx="11360800" cy="763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cos of gradient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FF850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the SAME batch.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3978B3-7503-5080-67B8-5D33EA5D7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700" y="593367"/>
                <a:ext cx="11360800" cy="763600"/>
              </a:xfrm>
              <a:blipFill>
                <a:blip r:embed="rId3"/>
                <a:stretch>
                  <a:fillRect l="-1897" t="-1451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765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AFDBE7-F1AB-6BD8-FBEF-117260CDB3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cos of gradient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on SAME batch.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AFDBE7-F1AB-6BD8-FBEF-117260CDB3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7" t="-1451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2BC4AD1-D32C-BBC3-D904-5AF95C098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5" y="1206500"/>
            <a:ext cx="9282925" cy="5528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77C097-E519-1ED7-ADED-87A664B6831A}"/>
              </a:ext>
            </a:extLst>
          </p:cNvPr>
          <p:cNvSpPr/>
          <p:nvPr/>
        </p:nvSpPr>
        <p:spPr>
          <a:xfrm>
            <a:off x="4219288" y="1266497"/>
            <a:ext cx="2707029" cy="20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1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0EDF-7E20-5134-BEC9-ECDE1DFD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thoughts…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54300-968A-9288-A86A-F9AF336E0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Classical descent-lemma based arguments seem to be missing something important.</a:t>
            </a:r>
          </a:p>
          <a:p>
            <a:r>
              <a:rPr lang="en-US" dirty="0"/>
              <a:t>Similar to the “edge of stability” notion (Cohen, Kaur, Li, Kolter, </a:t>
            </a:r>
            <a:r>
              <a:rPr lang="en-US" dirty="0" err="1"/>
              <a:t>Talwakar</a:t>
            </a:r>
            <a:r>
              <a:rPr lang="en-US" dirty="0"/>
              <a:t> 2021) </a:t>
            </a:r>
          </a:p>
          <a:p>
            <a:r>
              <a:rPr lang="en-US" dirty="0"/>
              <a:t>The non-convex approach described here technically avoids this issue:</a:t>
            </a:r>
          </a:p>
          <a:p>
            <a:pPr lvl="1"/>
            <a:r>
              <a:rPr lang="en-US" dirty="0"/>
              <a:t>the update-gradient correlation MUST be negative, otherwise the loss would actually be going up (because there is no Taylor error to absorb any positive-ness)</a:t>
            </a:r>
          </a:p>
          <a:p>
            <a:pPr lvl="1"/>
            <a:r>
              <a:rPr lang="en-US" dirty="0"/>
              <a:t>I’m not sure it avoids it “in spirit” because it is still fundamentally a “descent-like” argument.</a:t>
            </a:r>
          </a:p>
        </p:txBody>
      </p:sp>
    </p:spTree>
    <p:extLst>
      <p:ext uri="{BB962C8B-B14F-4D97-AF65-F5344CB8AC3E}">
        <p14:creationId xmlns:p14="http://schemas.microsoft.com/office/powerpoint/2010/main" val="5345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010C-049E-5789-150A-DA2B84D8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Convexity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1AB6604-3450-83F9-8126-4B8955C9312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Convex-inspired algorithms work surprisingly well… maybe neural networks are “kind of” convex?</a:t>
                </a:r>
              </a:p>
              <a:p>
                <a:r>
                  <a:rPr lang="en-US" dirty="0"/>
                  <a:t>Convexity ratio: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Essentially,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“close to optimum”.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As long as this is positive, then regret-based analysis is useful.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1AB6604-3450-83F9-8126-4B8955C93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639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9AEE-54D1-F159-2B09-8844B277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Convexity Ratio</a:t>
            </a:r>
          </a:p>
        </p:txBody>
      </p:sp>
      <p:pic>
        <p:nvPicPr>
          <p:cNvPr id="5" name="Picture 4" descr="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A7AEE40A-C024-D2A9-5D40-BBC68EECB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" y="1244600"/>
            <a:ext cx="9426277" cy="5613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CCF229-5339-3B2F-2FFC-A75FAB01F03E}"/>
              </a:ext>
            </a:extLst>
          </p:cNvPr>
          <p:cNvSpPr/>
          <p:nvPr/>
        </p:nvSpPr>
        <p:spPr>
          <a:xfrm>
            <a:off x="2467992" y="1244600"/>
            <a:ext cx="6418556" cy="266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4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E680-55DE-CDC1-A4AC-3DD0FF93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Maybe the loss contours looks like a banana?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3023F80-E463-10D0-7D36-EF885CDBE0F5}"/>
              </a:ext>
            </a:extLst>
          </p:cNvPr>
          <p:cNvSpPr/>
          <p:nvPr/>
        </p:nvSpPr>
        <p:spPr>
          <a:xfrm>
            <a:off x="4236861" y="3429000"/>
            <a:ext cx="4275469" cy="3179234"/>
          </a:xfrm>
          <a:custGeom>
            <a:avLst/>
            <a:gdLst>
              <a:gd name="connsiteX0" fmla="*/ 142085 w 2979336"/>
              <a:gd name="connsiteY0" fmla="*/ 2273421 h 2507583"/>
              <a:gd name="connsiteX1" fmla="*/ 129385 w 2979336"/>
              <a:gd name="connsiteY1" fmla="*/ 355721 h 2507583"/>
              <a:gd name="connsiteX2" fmla="*/ 1754985 w 2979336"/>
              <a:gd name="connsiteY2" fmla="*/ 121 h 2507583"/>
              <a:gd name="connsiteX3" fmla="*/ 2974185 w 2979336"/>
              <a:gd name="connsiteY3" fmla="*/ 317621 h 2507583"/>
              <a:gd name="connsiteX4" fmla="*/ 2135985 w 2979336"/>
              <a:gd name="connsiteY4" fmla="*/ 482721 h 2507583"/>
              <a:gd name="connsiteX5" fmla="*/ 789785 w 2979336"/>
              <a:gd name="connsiteY5" fmla="*/ 685921 h 2507583"/>
              <a:gd name="connsiteX6" fmla="*/ 472285 w 2979336"/>
              <a:gd name="connsiteY6" fmla="*/ 2298821 h 2507583"/>
              <a:gd name="connsiteX7" fmla="*/ 142085 w 2979336"/>
              <a:gd name="connsiteY7" fmla="*/ 2273421 h 25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9336" h="2507583">
                <a:moveTo>
                  <a:pt x="142085" y="2273421"/>
                </a:moveTo>
                <a:cubicBezTo>
                  <a:pt x="84935" y="1949571"/>
                  <a:pt x="-139432" y="734604"/>
                  <a:pt x="129385" y="355721"/>
                </a:cubicBezTo>
                <a:cubicBezTo>
                  <a:pt x="398202" y="-23162"/>
                  <a:pt x="1280852" y="6471"/>
                  <a:pt x="1754985" y="121"/>
                </a:cubicBezTo>
                <a:cubicBezTo>
                  <a:pt x="2229118" y="-6229"/>
                  <a:pt x="2910685" y="237188"/>
                  <a:pt x="2974185" y="317621"/>
                </a:cubicBezTo>
                <a:cubicBezTo>
                  <a:pt x="3037685" y="398054"/>
                  <a:pt x="2500052" y="421338"/>
                  <a:pt x="2135985" y="482721"/>
                </a:cubicBezTo>
                <a:cubicBezTo>
                  <a:pt x="1771918" y="544104"/>
                  <a:pt x="1067068" y="383238"/>
                  <a:pt x="789785" y="685921"/>
                </a:cubicBezTo>
                <a:cubicBezTo>
                  <a:pt x="512502" y="988604"/>
                  <a:pt x="580235" y="2032121"/>
                  <a:pt x="472285" y="2298821"/>
                </a:cubicBezTo>
                <a:cubicBezTo>
                  <a:pt x="364335" y="2565521"/>
                  <a:pt x="199235" y="2597271"/>
                  <a:pt x="142085" y="227342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020825-3D51-6D1D-BE06-667EB65920A8}"/>
              </a:ext>
            </a:extLst>
          </p:cNvPr>
          <p:cNvCxnSpPr>
            <a:cxnSpLocks/>
          </p:cNvCxnSpPr>
          <p:nvPr/>
        </p:nvCxnSpPr>
        <p:spPr>
          <a:xfrm flipV="1">
            <a:off x="4470452" y="3645465"/>
            <a:ext cx="2932438" cy="2245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11DE71-1535-AE5B-F862-742079D94856}"/>
              </a:ext>
            </a:extLst>
          </p:cNvPr>
          <p:cNvSpPr txBox="1"/>
          <p:nvPr/>
        </p:nvSpPr>
        <p:spPr>
          <a:xfrm>
            <a:off x="6078838" y="4890913"/>
            <a:ext cx="444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might see non-convexity along this “linear interpolation” line.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D6A69-631C-807C-EAB7-68D2014C4E24}"/>
              </a:ext>
            </a:extLst>
          </p:cNvPr>
          <p:cNvSpPr txBox="1"/>
          <p:nvPr/>
        </p:nvSpPr>
        <p:spPr>
          <a:xfrm>
            <a:off x="1108825" y="1736817"/>
            <a:ext cx="9414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common “hard” loss in optimizer benchmarks.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Would plausibly also produce the same kinds of convexity ratio if the bend is not too acute.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4B6DFC6-D123-E2DD-7F18-0E47F37F97F3}"/>
              </a:ext>
            </a:extLst>
          </p:cNvPr>
          <p:cNvSpPr/>
          <p:nvPr/>
        </p:nvSpPr>
        <p:spPr>
          <a:xfrm>
            <a:off x="4470452" y="3620973"/>
            <a:ext cx="3196135" cy="1254699"/>
          </a:xfrm>
          <a:custGeom>
            <a:avLst/>
            <a:gdLst>
              <a:gd name="connsiteX0" fmla="*/ 49206 w 2227208"/>
              <a:gd name="connsiteY0" fmla="*/ 987456 h 989629"/>
              <a:gd name="connsiteX1" fmla="*/ 235473 w 2227208"/>
              <a:gd name="connsiteY1" fmla="*/ 157723 h 989629"/>
              <a:gd name="connsiteX2" fmla="*/ 2165873 w 2227208"/>
              <a:gd name="connsiteY2" fmla="*/ 5323 h 989629"/>
              <a:gd name="connsiteX3" fmla="*/ 1624006 w 2227208"/>
              <a:gd name="connsiteY3" fmla="*/ 242389 h 989629"/>
              <a:gd name="connsiteX4" fmla="*/ 387873 w 2227208"/>
              <a:gd name="connsiteY4" fmla="*/ 394789 h 989629"/>
              <a:gd name="connsiteX5" fmla="*/ 49206 w 2227208"/>
              <a:gd name="connsiteY5" fmla="*/ 987456 h 9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208" h="989629">
                <a:moveTo>
                  <a:pt x="49206" y="987456"/>
                </a:moveTo>
                <a:cubicBezTo>
                  <a:pt x="23806" y="947945"/>
                  <a:pt x="-117305" y="321412"/>
                  <a:pt x="235473" y="157723"/>
                </a:cubicBezTo>
                <a:cubicBezTo>
                  <a:pt x="588251" y="-5966"/>
                  <a:pt x="1934451" y="-8788"/>
                  <a:pt x="2165873" y="5323"/>
                </a:cubicBezTo>
                <a:cubicBezTo>
                  <a:pt x="2397295" y="19434"/>
                  <a:pt x="1920339" y="177478"/>
                  <a:pt x="1624006" y="242389"/>
                </a:cubicBezTo>
                <a:cubicBezTo>
                  <a:pt x="1327673" y="307300"/>
                  <a:pt x="647517" y="273433"/>
                  <a:pt x="387873" y="394789"/>
                </a:cubicBezTo>
                <a:cubicBezTo>
                  <a:pt x="128229" y="516145"/>
                  <a:pt x="74606" y="1026967"/>
                  <a:pt x="49206" y="98745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8ADBF9-71E5-A91E-ECDF-A7E628BF28B3}"/>
              </a:ext>
            </a:extLst>
          </p:cNvPr>
          <p:cNvCxnSpPr>
            <a:cxnSpLocks/>
          </p:cNvCxnSpPr>
          <p:nvPr/>
        </p:nvCxnSpPr>
        <p:spPr>
          <a:xfrm flipV="1">
            <a:off x="4399124" y="4539524"/>
            <a:ext cx="287176" cy="1351610"/>
          </a:xfrm>
          <a:prstGeom prst="line">
            <a:avLst/>
          </a:prstGeom>
          <a:ln w="508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F00FFA-9430-88D8-A5D2-08E72A0631ED}"/>
              </a:ext>
            </a:extLst>
          </p:cNvPr>
          <p:cNvCxnSpPr>
            <a:cxnSpLocks/>
          </p:cNvCxnSpPr>
          <p:nvPr/>
        </p:nvCxnSpPr>
        <p:spPr>
          <a:xfrm flipH="1" flipV="1">
            <a:off x="4632960" y="4045955"/>
            <a:ext cx="53340" cy="478328"/>
          </a:xfrm>
          <a:prstGeom prst="line">
            <a:avLst/>
          </a:prstGeom>
          <a:ln w="508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ED8ECF-A770-1590-074C-93902A557548}"/>
              </a:ext>
            </a:extLst>
          </p:cNvPr>
          <p:cNvCxnSpPr>
            <a:cxnSpLocks/>
          </p:cNvCxnSpPr>
          <p:nvPr/>
        </p:nvCxnSpPr>
        <p:spPr>
          <a:xfrm flipH="1" flipV="1">
            <a:off x="5166360" y="3660706"/>
            <a:ext cx="912478" cy="225494"/>
          </a:xfrm>
          <a:prstGeom prst="line">
            <a:avLst/>
          </a:prstGeom>
          <a:ln w="50800"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167D1B-BBA3-207A-2939-92D45B6C9336}"/>
              </a:ext>
            </a:extLst>
          </p:cNvPr>
          <p:cNvSpPr txBox="1"/>
          <p:nvPr/>
        </p:nvSpPr>
        <p:spPr>
          <a:xfrm>
            <a:off x="614597" y="4045955"/>
            <a:ext cx="335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Even if we don’t see non-convexity along optimization 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BE0458-1650-17E0-7B2B-39A10CF4C505}"/>
              </a:ext>
            </a:extLst>
          </p:cNvPr>
          <p:cNvCxnSpPr>
            <a:cxnSpLocks/>
          </p:cNvCxnSpPr>
          <p:nvPr/>
        </p:nvCxnSpPr>
        <p:spPr>
          <a:xfrm flipV="1">
            <a:off x="4632960" y="3660706"/>
            <a:ext cx="533400" cy="385249"/>
          </a:xfrm>
          <a:prstGeom prst="line">
            <a:avLst/>
          </a:prstGeom>
          <a:ln w="508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E92185-4576-691F-4800-DE5B5802039A}"/>
              </a:ext>
            </a:extLst>
          </p:cNvPr>
          <p:cNvCxnSpPr>
            <a:cxnSpLocks/>
          </p:cNvCxnSpPr>
          <p:nvPr/>
        </p:nvCxnSpPr>
        <p:spPr>
          <a:xfrm flipH="1">
            <a:off x="5990525" y="3695891"/>
            <a:ext cx="1351672" cy="148903"/>
          </a:xfrm>
          <a:prstGeom prst="line">
            <a:avLst/>
          </a:prstGeom>
          <a:ln w="50800"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24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76B3E1-5232-225A-CE19-2415D3EC2C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Convexity Ratio along the line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76B3E1-5232-225A-CE19-2415D3EC2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7" t="-1451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F1F8F8-68B7-84F0-C134-7929EC210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356967"/>
            <a:ext cx="9575800" cy="54866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E55BD0-5822-3F32-56E1-E054C727C196}"/>
              </a:ext>
            </a:extLst>
          </p:cNvPr>
          <p:cNvSpPr/>
          <p:nvPr/>
        </p:nvSpPr>
        <p:spPr>
          <a:xfrm>
            <a:off x="1163448" y="1356967"/>
            <a:ext cx="9466452" cy="252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05150-9165-5B8E-B47E-7FF46FA53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E702-A952-7840-0DC9-82BED8CD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notation: Online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624C-6428-BC70-23CA-999E7881B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Technically, we’ll focus on “online linear (or convex) optimization”</a:t>
            </a:r>
          </a:p>
        </p:txBody>
      </p:sp>
      <p:sp>
        <p:nvSpPr>
          <p:cNvPr id="23" name="Google Shape;342;p37">
            <a:extLst>
              <a:ext uri="{FF2B5EF4-FFF2-40B4-BE49-F238E27FC236}">
                <a16:creationId xmlns:a16="http://schemas.microsoft.com/office/drawing/2014/main" id="{975697A8-522E-C1DF-F02C-3F26F4052EAF}"/>
              </a:ext>
            </a:extLst>
          </p:cNvPr>
          <p:cNvSpPr/>
          <p:nvPr/>
        </p:nvSpPr>
        <p:spPr>
          <a:xfrm>
            <a:off x="838200" y="2572665"/>
            <a:ext cx="2344741" cy="3920210"/>
          </a:xfrm>
          <a:prstGeom prst="rect">
            <a:avLst/>
          </a:prstGeom>
          <a:solidFill>
            <a:srgbClr val="942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Online Learner</a:t>
            </a:r>
            <a:endParaRPr b="1"/>
          </a:p>
        </p:txBody>
      </p:sp>
      <p:sp>
        <p:nvSpPr>
          <p:cNvPr id="24" name="Google Shape;343;p37">
            <a:extLst>
              <a:ext uri="{FF2B5EF4-FFF2-40B4-BE49-F238E27FC236}">
                <a16:creationId xmlns:a16="http://schemas.microsoft.com/office/drawing/2014/main" id="{274F4E3C-5D65-8045-0855-967F7030527A}"/>
              </a:ext>
            </a:extLst>
          </p:cNvPr>
          <p:cNvSpPr/>
          <p:nvPr/>
        </p:nvSpPr>
        <p:spPr>
          <a:xfrm>
            <a:off x="8739489" y="2572665"/>
            <a:ext cx="2234735" cy="392021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Environment</a:t>
            </a:r>
            <a:endParaRPr b="1"/>
          </a:p>
        </p:txBody>
      </p:sp>
      <p:grpSp>
        <p:nvGrpSpPr>
          <p:cNvPr id="25" name="Google Shape;344;p37">
            <a:extLst>
              <a:ext uri="{FF2B5EF4-FFF2-40B4-BE49-F238E27FC236}">
                <a16:creationId xmlns:a16="http://schemas.microsoft.com/office/drawing/2014/main" id="{D179C226-140B-ACF3-D3A1-D9575DDE5C5A}"/>
              </a:ext>
            </a:extLst>
          </p:cNvPr>
          <p:cNvGrpSpPr/>
          <p:nvPr/>
        </p:nvGrpSpPr>
        <p:grpSpPr>
          <a:xfrm>
            <a:off x="3634743" y="2822984"/>
            <a:ext cx="4652806" cy="840109"/>
            <a:chOff x="2905963" y="2045013"/>
            <a:chExt cx="3628994" cy="655250"/>
          </a:xfrm>
        </p:grpSpPr>
        <p:cxnSp>
          <p:nvCxnSpPr>
            <p:cNvPr id="31" name="Google Shape;345;p37">
              <a:extLst>
                <a:ext uri="{FF2B5EF4-FFF2-40B4-BE49-F238E27FC236}">
                  <a16:creationId xmlns:a16="http://schemas.microsoft.com/office/drawing/2014/main" id="{7DD73E9C-0566-20CA-62D0-1DBE9922BC8F}"/>
                </a:ext>
              </a:extLst>
            </p:cNvPr>
            <p:cNvCxnSpPr/>
            <p:nvPr/>
          </p:nvCxnSpPr>
          <p:spPr>
            <a:xfrm rot="10800000" flipH="1">
              <a:off x="3420350" y="2167175"/>
              <a:ext cx="31146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" name="Google Shape;346;p37">
              <a:extLst>
                <a:ext uri="{FF2B5EF4-FFF2-40B4-BE49-F238E27FC236}">
                  <a16:creationId xmlns:a16="http://schemas.microsoft.com/office/drawing/2014/main" id="{67F918C4-CCE9-8767-0746-893790CFAEC5}"/>
                </a:ext>
              </a:extLst>
            </p:cNvPr>
            <p:cNvCxnSpPr/>
            <p:nvPr/>
          </p:nvCxnSpPr>
          <p:spPr>
            <a:xfrm>
              <a:off x="2905963" y="2565350"/>
              <a:ext cx="3162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pic>
          <p:nvPicPr>
            <p:cNvPr id="33" name="Google Shape;347;p37">
              <a:extLst>
                <a:ext uri="{FF2B5EF4-FFF2-40B4-BE49-F238E27FC236}">
                  <a16:creationId xmlns:a16="http://schemas.microsoft.com/office/drawing/2014/main" id="{06E10F0D-3069-BDFC-65A1-5CBD5F49A03D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12225" y="2430438"/>
              <a:ext cx="322732" cy="26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8;p37">
              <a:extLst>
                <a:ext uri="{FF2B5EF4-FFF2-40B4-BE49-F238E27FC236}">
                  <a16:creationId xmlns:a16="http://schemas.microsoft.com/office/drawing/2014/main" id="{7BD89853-3612-580F-C031-71EC4F9F219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05970" y="2045013"/>
              <a:ext cx="344457" cy="269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oogle Shape;349;p37">
            <a:extLst>
              <a:ext uri="{FF2B5EF4-FFF2-40B4-BE49-F238E27FC236}">
                <a16:creationId xmlns:a16="http://schemas.microsoft.com/office/drawing/2014/main" id="{DF7A7D86-71FC-4E9F-2FF1-4B6D5671CDC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833" y="4980230"/>
            <a:ext cx="396399" cy="34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50;p37">
            <a:extLst>
              <a:ext uri="{FF2B5EF4-FFF2-40B4-BE49-F238E27FC236}">
                <a16:creationId xmlns:a16="http://schemas.microsoft.com/office/drawing/2014/main" id="{4EA46B6C-AE37-FEF6-BE45-DB4CE40BBD7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0798" y="5474391"/>
            <a:ext cx="379864" cy="345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351;p37">
            <a:extLst>
              <a:ext uri="{FF2B5EF4-FFF2-40B4-BE49-F238E27FC236}">
                <a16:creationId xmlns:a16="http://schemas.microsoft.com/office/drawing/2014/main" id="{D01FB9EE-D321-3103-6C4D-63DC131320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294315" y="5136841"/>
            <a:ext cx="3993291" cy="3269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352;p37">
            <a:extLst>
              <a:ext uri="{FF2B5EF4-FFF2-40B4-BE49-F238E27FC236}">
                <a16:creationId xmlns:a16="http://schemas.microsoft.com/office/drawing/2014/main" id="{6695E6F5-FFF6-1B20-72E5-541662E2DD78}"/>
              </a:ext>
            </a:extLst>
          </p:cNvPr>
          <p:cNvCxnSpPr>
            <a:cxnSpLocks/>
          </p:cNvCxnSpPr>
          <p:nvPr/>
        </p:nvCxnSpPr>
        <p:spPr>
          <a:xfrm>
            <a:off x="3634809" y="5647349"/>
            <a:ext cx="405444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0" name="Google Shape;353;p37">
            <a:extLst>
              <a:ext uri="{FF2B5EF4-FFF2-40B4-BE49-F238E27FC236}">
                <a16:creationId xmlns:a16="http://schemas.microsoft.com/office/drawing/2014/main" id="{68501578-237B-B349-0EFF-020165FC2264}"/>
              </a:ext>
            </a:extLst>
          </p:cNvPr>
          <p:cNvSpPr txBox="1"/>
          <p:nvPr/>
        </p:nvSpPr>
        <p:spPr>
          <a:xfrm>
            <a:off x="4379736" y="4103997"/>
            <a:ext cx="5764155" cy="5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Repeat for many rounds</a:t>
            </a:r>
            <a:endParaRPr sz="1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6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361D7A-70EE-0794-0501-77B4637909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Convexity Ratio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coming from a different learning rate (but same initialization)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361D7A-70EE-0794-0501-77B463790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7" t="-14516" b="-9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0EE0C8-D156-9ED0-2A52-7667D7EC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721208"/>
            <a:ext cx="8839200" cy="5263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ADB6AD-20E3-6F42-797D-A3C06D0CA242}"/>
              </a:ext>
            </a:extLst>
          </p:cNvPr>
          <p:cNvSpPr/>
          <p:nvPr/>
        </p:nvSpPr>
        <p:spPr>
          <a:xfrm>
            <a:off x="2658823" y="1721208"/>
            <a:ext cx="6418556" cy="266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43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3085-07D0-12AC-3A8B-04A6C450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Convexity ratio with different initialization</a:t>
            </a:r>
          </a:p>
        </p:txBody>
      </p:sp>
      <p:pic>
        <p:nvPicPr>
          <p:cNvPr id="5" name="Picture 4" descr="A graph showing a line&#10;&#10;AI-generated content may be incorrect.">
            <a:extLst>
              <a:ext uri="{FF2B5EF4-FFF2-40B4-BE49-F238E27FC236}">
                <a16:creationId xmlns:a16="http://schemas.microsoft.com/office/drawing/2014/main" id="{0478A455-DAEC-F7BB-A7FB-E972A463D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3" y="1177085"/>
            <a:ext cx="9757764" cy="58108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04EFA-627C-7D8F-8A44-3235949843B3}"/>
              </a:ext>
            </a:extLst>
          </p:cNvPr>
          <p:cNvSpPr/>
          <p:nvPr/>
        </p:nvSpPr>
        <p:spPr>
          <a:xfrm>
            <a:off x="2457235" y="1178587"/>
            <a:ext cx="7504346" cy="28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69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C984-F416-E23F-3C6C-01970313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23D27A0-8AB4-2174-FFC2-C14B7A6C0A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11243000" cy="4555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 seems that there is a </a:t>
                </a:r>
                <a:r>
                  <a:rPr lang="en-US" i="1" dirty="0"/>
                  <a:t>little</a:t>
                </a:r>
                <a:r>
                  <a:rPr lang="en-US" dirty="0"/>
                  <a:t> bit of convex-like behavior in real optimization paths.</a:t>
                </a:r>
              </a:p>
              <a:p>
                <a:r>
                  <a:rPr lang="en-US" dirty="0"/>
                  <a:t>Lots of caveats: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in some sense “by definition” anti-correlated with the gradient, at least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Making significant changes to the optimization path seems to mess things up.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On the other hand, it seems unlikely that the optimization landscape has a difficult highly curved “banana like” contours.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23D27A0-8AB4-2174-FFC2-C14B7A6C0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11243000" cy="4555200"/>
              </a:xfrm>
              <a:blipFill>
                <a:blip r:embed="rId3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020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572B-A773-B92B-03CA-B4F03E9C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1756C-1863-1B7D-DFEB-F36543DC1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really good online optimization algorithms: I think we need better ways to convert them to stochastic optimization.</a:t>
            </a:r>
          </a:p>
          <a:p>
            <a:r>
              <a:rPr lang="en-US" dirty="0"/>
              <a:t>Most smoothness-based analysis for non-convex optimization is missing some important ingredient in order to explain real neural network optimization algorithms.</a:t>
            </a:r>
          </a:p>
          <a:p>
            <a:r>
              <a:rPr lang="en-US" dirty="0"/>
              <a:t>Surprisingly, convexity/regret based calculations seem arguably more descriptive for neural networks, but still miss much of the picture.</a:t>
            </a:r>
          </a:p>
        </p:txBody>
      </p:sp>
    </p:spTree>
    <p:extLst>
      <p:ext uri="{BB962C8B-B14F-4D97-AF65-F5344CB8AC3E}">
        <p14:creationId xmlns:p14="http://schemas.microsoft.com/office/powerpoint/2010/main" val="235586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9408C-9C92-EA37-89BE-0CDB556D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990A-2617-A8AE-BB18-0F72CEBC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notation: Online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BB232-C444-2554-A8A9-CE02040B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oogle Shape;360;p38">
            <a:extLst>
              <a:ext uri="{FF2B5EF4-FFF2-40B4-BE49-F238E27FC236}">
                <a16:creationId xmlns:a16="http://schemas.microsoft.com/office/drawing/2014/main" id="{BA893787-C8D4-4515-489E-AEA01B0953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4123" y="2318259"/>
            <a:ext cx="6384983" cy="2968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D1CB05-7C7C-3653-B0AD-A2099067C3D8}"/>
              </a:ext>
            </a:extLst>
          </p:cNvPr>
          <p:cNvSpPr txBox="1"/>
          <p:nvPr/>
        </p:nvSpPr>
        <p:spPr>
          <a:xfrm>
            <a:off x="6559064" y="3688154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“loss” of online learner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5352AF-F721-0DB7-9C03-E437DB065686}"/>
                  </a:ext>
                </a:extLst>
              </p:cNvPr>
              <p:cNvSpPr txBox="1"/>
              <p:nvPr/>
            </p:nvSpPr>
            <p:spPr>
              <a:xfrm>
                <a:off x="8089291" y="5039583"/>
                <a:ext cx="3752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“loss” of comparison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E9E3D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6B9201-5358-6473-30CB-F44D76E2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291" y="5039583"/>
                <a:ext cx="3752117" cy="461665"/>
              </a:xfrm>
              <a:prstGeom prst="rect">
                <a:avLst/>
              </a:prstGeom>
              <a:blipFill>
                <a:blip r:embed="rId4"/>
                <a:stretch>
                  <a:fillRect l="-260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A1619B-C2F5-09EC-20EB-DA1B9F8D719D}"/>
              </a:ext>
            </a:extLst>
          </p:cNvPr>
          <p:cNvCxnSpPr/>
          <p:nvPr/>
        </p:nvCxnSpPr>
        <p:spPr>
          <a:xfrm flipH="1">
            <a:off x="6786880" y="4149819"/>
            <a:ext cx="589280" cy="214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0C0184-689E-DBB7-0650-1C28FAB05BCB}"/>
              </a:ext>
            </a:extLst>
          </p:cNvPr>
          <p:cNvCxnSpPr>
            <a:cxnSpLocks/>
          </p:cNvCxnSpPr>
          <p:nvPr/>
        </p:nvCxnSpPr>
        <p:spPr>
          <a:xfrm flipH="1" flipV="1">
            <a:off x="8493760" y="4904646"/>
            <a:ext cx="1125757" cy="3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9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F930-EC06-4B57-7334-6F02A6C0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ingredients of my online learning papers: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9568-0E04-2BDF-F94C-53D540105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online learning.</a:t>
            </a:r>
          </a:p>
          <a:p>
            <a:r>
              <a:rPr lang="en-US" dirty="0"/>
              <a:t>Describe some particular kind of pattern in the losses that can plausibly lead to smaller regret.</a:t>
            </a:r>
          </a:p>
          <a:p>
            <a:r>
              <a:rPr lang="en-US" dirty="0"/>
              <a:t>Show an algorithm that indeed obtains the best possible regret in such a case.</a:t>
            </a:r>
          </a:p>
          <a:p>
            <a:pPr lvl="1"/>
            <a:r>
              <a:rPr lang="en-US" dirty="0"/>
              <a:t>Bonus points for an “adaptive” algorithm that also automatically achieves worst-case optimal regret when the pattern is not present.</a:t>
            </a:r>
          </a:p>
          <a:p>
            <a:r>
              <a:rPr lang="en-US" dirty="0"/>
              <a:t>This is useful because online-to-batch-conversion means that we obtain better stochastic optimization algorithms, and stochastic optimization is key for training neural networks.</a:t>
            </a:r>
          </a:p>
        </p:txBody>
      </p:sp>
    </p:spTree>
    <p:extLst>
      <p:ext uri="{BB962C8B-B14F-4D97-AF65-F5344CB8AC3E}">
        <p14:creationId xmlns:p14="http://schemas.microsoft.com/office/powerpoint/2010/main" val="29365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C91F-1F53-828C-4681-A6926999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in practice this is terrible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1ECE6-5239-4461-7523-D1B7960A0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experiments never use iterate averaging. Because it is terrible.</a:t>
            </a:r>
          </a:p>
          <a:p>
            <a:r>
              <a:rPr lang="en-US" dirty="0"/>
              <a:t>A good prior for any new theory-based algorithm is: “it does not actually work on neural networks”.</a:t>
            </a:r>
          </a:p>
          <a:p>
            <a:r>
              <a:rPr lang="en-US" dirty="0"/>
              <a:t> I already have a list of excuses ready for when the experiment fails:</a:t>
            </a:r>
          </a:p>
          <a:p>
            <a:pPr lvl="1"/>
            <a:r>
              <a:rPr lang="en-US" dirty="0"/>
              <a:t>I used an EMA somewhere instead of a global average and the theory wasn’t designed for that.</a:t>
            </a:r>
          </a:p>
          <a:p>
            <a:pPr lvl="1"/>
            <a:r>
              <a:rPr lang="en-US" dirty="0"/>
              <a:t>I was just comparing upper bounds.</a:t>
            </a:r>
          </a:p>
          <a:p>
            <a:pPr lvl="1"/>
            <a:r>
              <a:rPr lang="en-US" dirty="0"/>
              <a:t>It doesn’t apply to non-convex problems anyway.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D3EC-D92A-5D26-0578-9056D280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way forward?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2ABA-22FD-F617-4E22-312B0568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fundamental issue: the “optimally tuned in hindsight” algorithm followed by standard online-to-batch methods may not be a </a:t>
            </a:r>
            <a:r>
              <a:rPr lang="en-US" i="1" dirty="0"/>
              <a:t>not a good algorithm</a:t>
            </a:r>
            <a:r>
              <a:rPr lang="en-US" dirty="0"/>
              <a:t>.</a:t>
            </a:r>
          </a:p>
          <a:p>
            <a:r>
              <a:rPr lang="en-US" dirty="0"/>
              <a:t> We need better reductions from regret to stochastic optimization.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 me tell you about one conversion for non-convex optimization.</a:t>
            </a:r>
          </a:p>
        </p:txBody>
      </p:sp>
    </p:spTree>
    <p:extLst>
      <p:ext uri="{BB962C8B-B14F-4D97-AF65-F5344CB8AC3E}">
        <p14:creationId xmlns:p14="http://schemas.microsoft.com/office/powerpoint/2010/main" val="8166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82B57-98ED-920C-1033-571EBAEAE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191B-2447-D277-6818-79F05BCB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2: Non-convex optimization conversion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9744FC5-01B7-13DF-48AF-03B90CF41EB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48794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Common analyses usually try to show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the loss is “roughly decreasing” via a Taylor approximation.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FF850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666746" indent="-514350">
                  <a:buAutoNum type="arabicPeriod"/>
                </a:pPr>
                <a:r>
                  <a:rPr lang="en-US" dirty="0"/>
                  <a:t>By Taylor approximation, show that: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85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FF85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85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000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rgbClr val="FF850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666746" indent="-514350">
                  <a:buFont typeface="+mj-lt"/>
                  <a:buAutoNum type="arabicPeriod" startAt="2"/>
                </a:pPr>
                <a:r>
                  <a:rPr lang="en-US" dirty="0"/>
                  <a:t>Try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850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0A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850A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more negative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850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FF850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850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positive.</a:t>
                </a:r>
              </a:p>
              <a:p>
                <a:pPr marL="666746" indent="-514350">
                  <a:buFont typeface="+mj-lt"/>
                  <a:buAutoNum type="arabicPeriod" startAt="2"/>
                </a:pPr>
                <a:r>
                  <a:rPr lang="en-US" dirty="0"/>
                  <a:t>Show that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850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no longer negative, then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is small. This is considered to be “success”.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9744FC5-01B7-13DF-48AF-03B90CF41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2"/>
                <a:ext cx="11360800" cy="4879407"/>
              </a:xfrm>
              <a:blipFill>
                <a:blip r:embed="rId2"/>
                <a:stretch>
                  <a:fillRect t="-1039" r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2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d17153a-b72f-4c10-8ee4-eac235c8f4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6839DE76C4DC47987D72125C655D3C" ma:contentTypeVersion="10" ma:contentTypeDescription="Create a new document." ma:contentTypeScope="" ma:versionID="b5e4d5f18d2e0a3266450d93fe382ec2">
  <xsd:schema xmlns:xsd="http://www.w3.org/2001/XMLSchema" xmlns:xs="http://www.w3.org/2001/XMLSchema" xmlns:p="http://schemas.microsoft.com/office/2006/metadata/properties" xmlns:ns3="3d17153a-b72f-4c10-8ee4-eac235c8f484" xmlns:ns4="eb9eaa92-b962-473f-b4cd-59dad8771fb5" targetNamespace="http://schemas.microsoft.com/office/2006/metadata/properties" ma:root="true" ma:fieldsID="fbf684fbc563e15cc6f215e26570cad6" ns3:_="" ns4:_="">
    <xsd:import namespace="3d17153a-b72f-4c10-8ee4-eac235c8f484"/>
    <xsd:import namespace="eb9eaa92-b962-473f-b4cd-59dad8771f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7153a-b72f-4c10-8ee4-eac235c8f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aa92-b962-473f-b4cd-59dad8771fb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0B608-4751-437A-8042-5AC52BFC89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3D3C56-74DD-4405-A4EB-43FF671763E7}">
  <ds:schemaRefs>
    <ds:schemaRef ds:uri="3d17153a-b72f-4c10-8ee4-eac235c8f484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b9eaa92-b962-473f-b4cd-59dad8771fb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847C78-1B63-44A8-B655-BA9CEEAC3AFB}">
  <ds:schemaRefs>
    <ds:schemaRef ds:uri="3d17153a-b72f-4c10-8ee4-eac235c8f484"/>
    <ds:schemaRef ds:uri="eb9eaa92-b962-473f-b4cd-59dad8771f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Stochastic Optimization via Online Optimization_google25</Template>
  <TotalTime>9306</TotalTime>
  <Words>1946</Words>
  <Application>Microsoft Macintosh PowerPoint</Application>
  <PresentationFormat>Widescreen</PresentationFormat>
  <Paragraphs>273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How to Use Regret Bounds?</vt:lpstr>
      <vt:lpstr>The plan</vt:lpstr>
      <vt:lpstr>Fixing notation: stochastic optimization</vt:lpstr>
      <vt:lpstr>More notation: Online Learning</vt:lpstr>
      <vt:lpstr>More notation: Online Learning</vt:lpstr>
      <vt:lpstr>Standard ingredients of my online learning papers:</vt:lpstr>
      <vt:lpstr>The problem: in practice this is terrible</vt:lpstr>
      <vt:lpstr>A way forward?</vt:lpstr>
      <vt:lpstr>Part 2: Non-convex optimization conversion</vt:lpstr>
      <vt:lpstr>Thinking about descent</vt:lpstr>
      <vt:lpstr>Cos sim of gradient at w_(t+1) with Δ_t for different lrs</vt:lpstr>
      <vt:lpstr>A better way with online learning + one weird trick.</vt:lpstr>
      <vt:lpstr>Goldstein Stationarity: A non-convex convergence criterion that’s plausible without Hessian bounds.</vt:lpstr>
      <vt:lpstr>Goldstein Stationarity: A non-convex convergence criterion that’s plausible without Hessian bounds.</vt:lpstr>
      <vt:lpstr>Goldstein Stationarity: A non-convex convergence criterion that’s plausible without Hessian bounds.</vt:lpstr>
      <vt:lpstr>convergence criterion for non-smooth optimization</vt:lpstr>
      <vt:lpstr>Relationship to smooth optimization</vt:lpstr>
      <vt:lpstr>A better way with online learning + one weird trick.</vt:lpstr>
      <vt:lpstr>The weird trick</vt:lpstr>
      <vt:lpstr>The weird trick</vt:lpstr>
      <vt:lpstr>The role of online learning</vt:lpstr>
      <vt:lpstr>Low regret = small inner product</vt:lpstr>
      <vt:lpstr>Online to Non-convex Conversion [CMO23] [ZC24]</vt:lpstr>
      <vt:lpstr>Using Online Learning to choose Updates</vt:lpstr>
      <vt:lpstr>Using Online Learning to choose Updates</vt:lpstr>
      <vt:lpstr>Using Online Learning to choose Updates</vt:lpstr>
      <vt:lpstr>Using Online Learning to choose Updates</vt:lpstr>
      <vt:lpstr>Using Online Learning to choose Updates</vt:lpstr>
      <vt:lpstr>Using Online Learning to choose Updates</vt:lpstr>
      <vt:lpstr>Online to Non-convex Conversion</vt:lpstr>
      <vt:lpstr>Now for some experiments</vt:lpstr>
      <vt:lpstr>gradient at w_(t+1) vs Δ_t</vt:lpstr>
      <vt:lpstr>cos of gradient at w_(t+1) with Δ_t  on the SAME batch.</vt:lpstr>
      <vt:lpstr>cos of gradient at w_(t+1) with w_t on SAME batch.</vt:lpstr>
      <vt:lpstr>Some thoughts…</vt:lpstr>
      <vt:lpstr>Convexity ratio</vt:lpstr>
      <vt:lpstr>Convexity Ratio</vt:lpstr>
      <vt:lpstr>Maybe the loss contours looks like a banana?</vt:lpstr>
      <vt:lpstr>Convexity Ratio along the line between w_0 and w_T</vt:lpstr>
      <vt:lpstr>Convexity Ratio with w_T coming from a different learning rate (but same initialization) </vt:lpstr>
      <vt:lpstr>Convexity ratio with different initialization</vt:lpstr>
      <vt:lpstr>Conclusions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Cutkosky, Ashok</dc:creator>
  <cp:lastModifiedBy>Cutkosky, Ashok</cp:lastModifiedBy>
  <cp:revision>5</cp:revision>
  <dcterms:created xsi:type="dcterms:W3CDTF">2025-03-30T16:28:29Z</dcterms:created>
  <dcterms:modified xsi:type="dcterms:W3CDTF">2025-11-06T07:38:11Z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0x0101008B6839DE76C4DC47987D72125C655D3C</vt:lpwstr>
  </property>
</Properties>
</file>