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52" r:id="rId1"/>
  </p:sldMasterIdLst>
  <p:notesMasterIdLst>
    <p:notesMasterId r:id="rId29"/>
  </p:notesMasterIdLst>
  <p:sldIdLst>
    <p:sldId id="365" r:id="rId2"/>
    <p:sldId id="418" r:id="rId3"/>
    <p:sldId id="439" r:id="rId4"/>
    <p:sldId id="440" r:id="rId5"/>
    <p:sldId id="417" r:id="rId6"/>
    <p:sldId id="419" r:id="rId7"/>
    <p:sldId id="420" r:id="rId8"/>
    <p:sldId id="421" r:id="rId9"/>
    <p:sldId id="422" r:id="rId10"/>
    <p:sldId id="442" r:id="rId11"/>
    <p:sldId id="425" r:id="rId12"/>
    <p:sldId id="426" r:id="rId13"/>
    <p:sldId id="424" r:id="rId14"/>
    <p:sldId id="441" r:id="rId15"/>
    <p:sldId id="427" r:id="rId16"/>
    <p:sldId id="428" r:id="rId17"/>
    <p:sldId id="429" r:id="rId18"/>
    <p:sldId id="430" r:id="rId19"/>
    <p:sldId id="431" r:id="rId20"/>
    <p:sldId id="433" r:id="rId21"/>
    <p:sldId id="434" r:id="rId22"/>
    <p:sldId id="435" r:id="rId23"/>
    <p:sldId id="436" r:id="rId24"/>
    <p:sldId id="432" r:id="rId25"/>
    <p:sldId id="437" r:id="rId26"/>
    <p:sldId id="438" r:id="rId27"/>
    <p:sldId id="3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6C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3"/>
    <p:restoredTop sz="94613"/>
  </p:normalViewPr>
  <p:slideViewPr>
    <p:cSldViewPr snapToGrid="0" snapToObjects="1">
      <p:cViewPr varScale="1">
        <p:scale>
          <a:sx n="103" d="100"/>
          <a:sy n="103" d="100"/>
        </p:scale>
        <p:origin x="17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D101A-B74B-BC42-9331-775E1ED2E806}" type="datetimeFigureOut">
              <a:rPr lang="en-US" smtClean="0"/>
              <a:t>11/3/25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89EB3-EC41-9740-A4FD-D1EE6DFFD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6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080" y="237671"/>
            <a:ext cx="10288836" cy="80327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080" y="1234500"/>
            <a:ext cx="10796530" cy="4942464"/>
          </a:xfrm>
        </p:spPr>
        <p:txBody>
          <a:bodyPr/>
          <a:lstStyle>
            <a:lvl1pPr>
              <a:defRPr sz="2400"/>
            </a:lvl1pPr>
            <a:lvl2pPr marL="685800" indent="-228600">
              <a:buSzPct val="40000"/>
              <a:buFont typeface="Wingdings" pitchFamily="2" charset="2"/>
              <a:buChar char="q"/>
              <a:defRPr sz="2000"/>
            </a:lvl2pPr>
            <a:lvl3pPr marL="1143000" indent="-228600">
              <a:buSzPct val="60000"/>
              <a:buFont typeface="Courier New" charset="0"/>
              <a:buChar char="o"/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5995" y="6356350"/>
            <a:ext cx="27405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Jelena Diakonikolas (UW-Madison)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4072" y="6356350"/>
            <a:ext cx="578385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Efficient Solvers for Fixed-Point Equations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4392" y="6356350"/>
            <a:ext cx="16736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625DD99-0DD9-9442-AEC4-F077212EE8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176B68-837B-FF4E-8426-7E1909C0F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63" y="198149"/>
            <a:ext cx="228600" cy="8382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9E44F73-AEA4-35AF-6D34-5DADB0E6AD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08038" y="257767"/>
            <a:ext cx="345551" cy="5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/>
              <a:t>Jelena Diakonikolas (UW-Madison)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99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3041"/>
            <a:ext cx="10515600" cy="484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Jelena Diakonikolas (UW-Madison)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Efficient Solvers for Fixed-Point Equations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1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1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hyperlink" Target="mailto:jelena@cs.wisc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0.png"/><Relationship Id="rId7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FDE85B-B313-9966-4246-F0F9B3AFADBC}"/>
              </a:ext>
            </a:extLst>
          </p:cNvPr>
          <p:cNvCxnSpPr>
            <a:cxnSpLocks/>
          </p:cNvCxnSpPr>
          <p:nvPr/>
        </p:nvCxnSpPr>
        <p:spPr>
          <a:xfrm flipV="1">
            <a:off x="5862918" y="1268822"/>
            <a:ext cx="0" cy="128074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4E70A-8FFC-CB40-99A3-7E8B22DCF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80" y="2887457"/>
            <a:ext cx="11956350" cy="2387600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On Efficient Solvers for Fixed-Point Equations: 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Classical Results and New Twists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F64CB-8C86-FF44-A991-8BAE70A70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/>
              <a:t>Jelena </a:t>
            </a:r>
            <a:r>
              <a:rPr lang="en-US" dirty="0" err="1"/>
              <a:t>Diakonikolas</a:t>
            </a:r>
            <a:r>
              <a:rPr lang="en-US" dirty="0"/>
              <a:t> (UW-Madison)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D0FE463-8804-22DF-8B1D-2E2BD8D92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255" y="5877724"/>
            <a:ext cx="502675" cy="790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9E1CBF-AEC1-E86D-BBA1-58F6BAC76EDC}"/>
              </a:ext>
            </a:extLst>
          </p:cNvPr>
          <p:cNvSpPr txBox="1"/>
          <p:nvPr/>
        </p:nvSpPr>
        <p:spPr>
          <a:xfrm>
            <a:off x="188128" y="6341731"/>
            <a:ext cx="10477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Workshop on Regret, Optimization, and Games, November 2025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F85C86F7-5A9D-F197-74F6-65C5FFB8A461}"/>
              </a:ext>
            </a:extLst>
          </p:cNvPr>
          <p:cNvSpPr/>
          <p:nvPr/>
        </p:nvSpPr>
        <p:spPr>
          <a:xfrm rot="19144153">
            <a:off x="6663990" y="1311462"/>
            <a:ext cx="192722" cy="16761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481FBC-5CA4-E151-6F3F-1B3A4FCDB94A}"/>
                  </a:ext>
                </a:extLst>
              </p:cNvPr>
              <p:cNvSpPr txBox="1"/>
              <p:nvPr/>
            </p:nvSpPr>
            <p:spPr>
              <a:xfrm>
                <a:off x="4561974" y="1418493"/>
                <a:ext cx="306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481FBC-5CA4-E151-6F3F-1B3A4FCDB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74" y="1418493"/>
                <a:ext cx="306805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D0D8412-BA29-4A63-0635-99E837C0052C}"/>
              </a:ext>
            </a:extLst>
          </p:cNvPr>
          <p:cNvGrpSpPr/>
          <p:nvPr/>
        </p:nvGrpSpPr>
        <p:grpSpPr>
          <a:xfrm>
            <a:off x="759394" y="2279946"/>
            <a:ext cx="10622722" cy="1240700"/>
            <a:chOff x="551557" y="1976901"/>
            <a:chExt cx="10622722" cy="12407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C9879B9-7432-CF74-FCBE-5E65F29FFDC2}"/>
                </a:ext>
              </a:extLst>
            </p:cNvPr>
            <p:cNvGrpSpPr/>
            <p:nvPr/>
          </p:nvGrpSpPr>
          <p:grpSpPr>
            <a:xfrm>
              <a:off x="551557" y="1976901"/>
              <a:ext cx="10622722" cy="1240700"/>
              <a:chOff x="489927" y="1871831"/>
              <a:chExt cx="10622722" cy="1240700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289696C6-116E-8D18-29D8-D4FACB18A2A0}"/>
                  </a:ext>
                </a:extLst>
              </p:cNvPr>
              <p:cNvCxnSpPr/>
              <p:nvPr/>
            </p:nvCxnSpPr>
            <p:spPr>
              <a:xfrm>
                <a:off x="705080" y="2485016"/>
                <a:ext cx="10181659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33102E-60FB-966A-B040-C71605140D80}"/>
                      </a:ext>
                    </a:extLst>
                  </p:cNvPr>
                  <p:cNvSpPr txBox="1"/>
                  <p:nvPr/>
                </p:nvSpPr>
                <p:spPr>
                  <a:xfrm>
                    <a:off x="8089751" y="1871831"/>
                    <a:ext cx="30228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Lipschitz constant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a14:m>
                    <a:r>
                      <a:rPr lang="en-US" dirty="0"/>
                      <a:t> of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33102E-60FB-966A-B040-C71605140D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89751" y="1871831"/>
                    <a:ext cx="3022898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674" t="-6667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39351E9-B655-8030-45C9-279E212A6693}"/>
                  </a:ext>
                </a:extLst>
              </p:cNvPr>
              <p:cNvCxnSpPr/>
              <p:nvPr/>
            </p:nvCxnSpPr>
            <p:spPr>
              <a:xfrm>
                <a:off x="705080" y="2355925"/>
                <a:ext cx="0" cy="25818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7184D02-D7F2-75DF-D2C5-7BBFCC008267}"/>
                  </a:ext>
                </a:extLst>
              </p:cNvPr>
              <p:cNvCxnSpPr/>
              <p:nvPr/>
            </p:nvCxnSpPr>
            <p:spPr>
              <a:xfrm>
                <a:off x="3288714" y="2357717"/>
                <a:ext cx="0" cy="25818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F0F22B4-0E48-5528-549A-D533F53E691F}"/>
                      </a:ext>
                    </a:extLst>
                  </p:cNvPr>
                  <p:cNvSpPr txBox="1"/>
                  <p:nvPr/>
                </p:nvSpPr>
                <p:spPr>
                  <a:xfrm>
                    <a:off x="489927" y="2743199"/>
                    <a:ext cx="43030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FF0F22B4-0E48-5528-549A-D533F53E69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9927" y="2743199"/>
                    <a:ext cx="43030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14ADB5E-1DA2-739A-328C-59CC46676D09}"/>
                      </a:ext>
                    </a:extLst>
                  </p:cNvPr>
                  <p:cNvSpPr txBox="1"/>
                  <p:nvPr/>
                </p:nvSpPr>
                <p:spPr>
                  <a:xfrm>
                    <a:off x="3073561" y="2743199"/>
                    <a:ext cx="43030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14ADB5E-1DA2-739A-328C-59CC46676D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73561" y="2743199"/>
                    <a:ext cx="43030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3AE54228-1556-265D-5FE8-934FE9346B25}"/>
                </a:ext>
              </a:extLst>
            </p:cNvPr>
            <p:cNvSpPr/>
            <p:nvPr/>
          </p:nvSpPr>
          <p:spPr>
            <a:xfrm rot="5400000">
              <a:off x="1926259" y="1549773"/>
              <a:ext cx="288585" cy="2559558"/>
            </a:xfrm>
            <a:prstGeom prst="rightBrace">
              <a:avLst>
                <a:gd name="adj1" fmla="val 111845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7652F7B-7444-B600-B02D-E901CAD39461}"/>
                </a:ext>
              </a:extLst>
            </p:cNvPr>
            <p:cNvSpPr/>
            <p:nvPr/>
          </p:nvSpPr>
          <p:spPr>
            <a:xfrm>
              <a:off x="3350331" y="2324689"/>
              <a:ext cx="7479691" cy="258184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6861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03D5-8D91-630F-6619-5B63F0F4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in finite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98B529-80E6-AFA8-F4AA-1A36EED0F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080" y="2898373"/>
                <a:ext cx="10796530" cy="319653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&lt;1: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</a:p>
              <a:p>
                <a:r>
                  <a:rPr lang="en-US" sz="2000" dirty="0"/>
                  <a:t>Upper bounds: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⁡(1/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(folklore), using Picard (a.k.a.) Banach iteration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applies to any norm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1600" dirty="0"/>
                  <a:t>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Huang, </a:t>
                </a:r>
                <a:r>
                  <a:rPr lang="en-US" sz="1600" dirty="0" err="1">
                    <a:solidFill>
                      <a:schemeClr val="accent5"/>
                    </a:solidFill>
                  </a:rPr>
                  <a:t>Khachiyan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, Sikorski, 1999</a:t>
                </a:r>
                <a:r>
                  <a:rPr lang="en-US" sz="1600" dirty="0"/>
                  <a:t>]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norm,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a self-map of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ball 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1600" dirty="0"/>
                  <a:t>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Chen, Li, </a:t>
                </a:r>
                <a:r>
                  <a:rPr lang="en-US" sz="1600" dirty="0" err="1">
                    <a:solidFill>
                      <a:schemeClr val="accent5"/>
                    </a:solidFill>
                  </a:rPr>
                  <a:t>Yannakakis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, 2024</a:t>
                </a:r>
                <a:r>
                  <a:rPr lang="en-US" sz="1600" dirty="0"/>
                  <a:t>]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1600" dirty="0"/>
                  <a:t> norm,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a self-map of unit hypercube</a:t>
                </a:r>
              </a:p>
              <a:p>
                <a:r>
                  <a:rPr lang="en-US" sz="2000" dirty="0"/>
                  <a:t>Lower bounds (all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norm):</a:t>
                </a:r>
              </a:p>
              <a:p>
                <a:pPr lvl="1"/>
                <a:r>
                  <a:rPr lang="en-US" sz="1600" dirty="0"/>
                  <a:t>“high dimension:”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Chou, 1987</a:t>
                </a:r>
                <a:r>
                  <a:rPr lang="en-US" sz="1600" dirty="0"/>
                  <a:t>], [</a:t>
                </a:r>
                <a:r>
                  <a:rPr lang="en-US" sz="1600" dirty="0" err="1">
                    <a:solidFill>
                      <a:schemeClr val="accent5"/>
                    </a:solidFill>
                  </a:rPr>
                  <a:t>Nemirovski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, 1991</a:t>
                </a:r>
                <a:r>
                  <a:rPr lang="en-US" sz="1600" dirty="0"/>
                  <a:t>],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Park-Ryu, 2022</a:t>
                </a:r>
                <a:r>
                  <a:rPr lang="en-US" sz="1600" dirty="0"/>
                  <a:t>]</a:t>
                </a:r>
              </a:p>
              <a:p>
                <a:pPr lvl="1"/>
                <a:r>
                  <a:rPr lang="en-US" sz="1600" dirty="0"/>
                  <a:t>“low dimension:”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[</a:t>
                </a:r>
                <a:r>
                  <a:rPr lang="en-US" sz="1600" dirty="0" err="1">
                    <a:solidFill>
                      <a:schemeClr val="accent5"/>
                    </a:solidFill>
                  </a:rPr>
                  <a:t>Khachiyan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, 1999</a:t>
                </a:r>
                <a:r>
                  <a:rPr lang="en-US" sz="1600" dirty="0"/>
                  <a:t>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98B529-80E6-AFA8-F4AA-1A36EED0F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80" y="2898373"/>
                <a:ext cx="10796530" cy="3196530"/>
              </a:xfrm>
              <a:blipFill>
                <a:blip r:embed="rId2"/>
                <a:stretch>
                  <a:fillRect l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613FCA1-76A2-0739-9DBB-C73EEE41D8AB}"/>
              </a:ext>
            </a:extLst>
          </p:cNvPr>
          <p:cNvGrpSpPr/>
          <p:nvPr/>
        </p:nvGrpSpPr>
        <p:grpSpPr>
          <a:xfrm>
            <a:off x="538137" y="1399491"/>
            <a:ext cx="10622722" cy="1240700"/>
            <a:chOff x="489927" y="1871831"/>
            <a:chExt cx="10622722" cy="12407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40CC3E1-02A8-BF89-B84A-D0C1E2044347}"/>
                </a:ext>
              </a:extLst>
            </p:cNvPr>
            <p:cNvCxnSpPr/>
            <p:nvPr/>
          </p:nvCxnSpPr>
          <p:spPr>
            <a:xfrm>
              <a:off x="705080" y="2485016"/>
              <a:ext cx="1018165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71E2BE2-4932-9DB1-5419-DAACAAFF045B}"/>
                    </a:ext>
                  </a:extLst>
                </p:cNvPr>
                <p:cNvSpPr txBox="1"/>
                <p:nvPr/>
              </p:nvSpPr>
              <p:spPr>
                <a:xfrm>
                  <a:off x="8089751" y="1871831"/>
                  <a:ext cx="30228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Lipschitz constant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dirty="0"/>
                    <a:t>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71E2BE2-4932-9DB1-5419-DAACAAFF04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751" y="1871831"/>
                  <a:ext cx="302289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674" t="-666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21CC8D-7617-4F64-837E-414D1455D04E}"/>
                </a:ext>
              </a:extLst>
            </p:cNvPr>
            <p:cNvCxnSpPr/>
            <p:nvPr/>
          </p:nvCxnSpPr>
          <p:spPr>
            <a:xfrm>
              <a:off x="705080" y="2355925"/>
              <a:ext cx="0" cy="258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70A709F-CBC3-D3DD-F1C7-6280E23E74AD}"/>
                </a:ext>
              </a:extLst>
            </p:cNvPr>
            <p:cNvCxnSpPr/>
            <p:nvPr/>
          </p:nvCxnSpPr>
          <p:spPr>
            <a:xfrm>
              <a:off x="3288714" y="2357717"/>
              <a:ext cx="0" cy="258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5EE3166-1931-74B8-CFAE-DE61C6C14C4A}"/>
                    </a:ext>
                  </a:extLst>
                </p:cNvPr>
                <p:cNvSpPr txBox="1"/>
                <p:nvPr/>
              </p:nvSpPr>
              <p:spPr>
                <a:xfrm>
                  <a:off x="489927" y="2743199"/>
                  <a:ext cx="430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5EE3166-1931-74B8-CFAE-DE61C6C14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27" y="2743199"/>
                  <a:ext cx="43030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13AD745-BBB5-6907-73B4-706325D84228}"/>
                    </a:ext>
                  </a:extLst>
                </p:cNvPr>
                <p:cNvSpPr txBox="1"/>
                <p:nvPr/>
              </p:nvSpPr>
              <p:spPr>
                <a:xfrm>
                  <a:off x="3073561" y="2743199"/>
                  <a:ext cx="430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13AD745-BBB5-6907-73B4-706325D842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561" y="2743199"/>
                  <a:ext cx="43030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4D07DFA-42A8-9968-3D8A-4030C2B90CDC}"/>
              </a:ext>
            </a:extLst>
          </p:cNvPr>
          <p:cNvSpPr/>
          <p:nvPr/>
        </p:nvSpPr>
        <p:spPr>
          <a:xfrm rot="5400000">
            <a:off x="1883934" y="1001269"/>
            <a:ext cx="287538" cy="2500700"/>
          </a:xfrm>
          <a:prstGeom prst="rightBrace">
            <a:avLst>
              <a:gd name="adj1" fmla="val 11184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07F67B86-6D3D-4950-5232-7A945C48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EFD8A130-0B1E-167C-3A63-B45A66F2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14" name="Slide Number Placeholder 14">
            <a:extLst>
              <a:ext uri="{FF2B5EF4-FFF2-40B4-BE49-F238E27FC236}">
                <a16:creationId xmlns:a16="http://schemas.microsoft.com/office/drawing/2014/main" id="{A49504F9-9B7F-CA5B-E80A-4CD3B758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03D5-8D91-630F-6619-5B63F0F4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in finite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98B529-80E6-AFA8-F4AA-1A36EED0F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080" y="2898373"/>
                <a:ext cx="10796530" cy="319653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=1: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</a:p>
              <a:p>
                <a:r>
                  <a:rPr lang="en-US" sz="2000" dirty="0"/>
                  <a:t>Upper bounds: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[</a:t>
                </a:r>
                <a:r>
                  <a:rPr lang="en-US" sz="1600" dirty="0" err="1">
                    <a:solidFill>
                      <a:schemeClr val="accent5"/>
                    </a:solidFill>
                  </a:rPr>
                  <a:t>Sabach-Shtern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, 2017</a:t>
                </a:r>
                <a:r>
                  <a:rPr lang="en-US" sz="1600" dirty="0"/>
                  <a:t>],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Lieder, 2019</a:t>
                </a:r>
                <a:r>
                  <a:rPr lang="en-US" sz="1600" dirty="0"/>
                  <a:t>],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Contreras-</a:t>
                </a:r>
                <a:r>
                  <a:rPr lang="en-US" sz="1600" dirty="0" err="1">
                    <a:solidFill>
                      <a:schemeClr val="accent5"/>
                    </a:solidFill>
                  </a:rPr>
                  <a:t>Cominetti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, 2013</a:t>
                </a:r>
                <a:r>
                  <a:rPr lang="en-US" sz="1600" dirty="0"/>
                  <a:t>], proved for Halpern iteration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Halpern, 1967</a:t>
                </a:r>
                <a:r>
                  <a:rPr lang="en-US" sz="1600" dirty="0"/>
                  <a:t>] with an appropriate step size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1600" dirty="0"/>
                  <a:t>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Huang, </a:t>
                </a:r>
                <a:r>
                  <a:rPr lang="en-US" sz="1600" dirty="0" err="1">
                    <a:solidFill>
                      <a:schemeClr val="accent5"/>
                    </a:solidFill>
                  </a:rPr>
                  <a:t>Khachiyan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, Sikorski, 1999</a:t>
                </a:r>
                <a:r>
                  <a:rPr lang="en-US" sz="1600" dirty="0"/>
                  <a:t>],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norm,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a self-map of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ball</a:t>
                </a:r>
              </a:p>
              <a:p>
                <a:r>
                  <a:rPr lang="en-US" sz="2000" dirty="0"/>
                  <a:t>Lower bounds (all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 norm):</a:t>
                </a:r>
              </a:p>
              <a:p>
                <a:pPr lvl="1"/>
                <a:r>
                  <a:rPr lang="en-US" sz="1600" dirty="0"/>
                  <a:t>“high dimension:”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Diakonikolas-Wang, 2022</a:t>
                </a:r>
                <a:r>
                  <a:rPr lang="en-US" sz="1600" dirty="0"/>
                  <a:t>],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Park-Ryu, 2022</a:t>
                </a:r>
                <a:r>
                  <a:rPr lang="en-US" sz="1600" dirty="0"/>
                  <a:t>]</a:t>
                </a:r>
              </a:p>
              <a:p>
                <a:pPr lvl="1"/>
                <a:r>
                  <a:rPr lang="en-US" sz="1600" dirty="0"/>
                  <a:t>“low dimension:”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(1/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[</a:t>
                </a:r>
                <a:r>
                  <a:rPr lang="en-US" sz="1600" dirty="0" err="1">
                    <a:solidFill>
                      <a:schemeClr val="accent5"/>
                    </a:solidFill>
                  </a:rPr>
                  <a:t>Khachiyan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, 1999</a:t>
                </a:r>
                <a:r>
                  <a:rPr lang="en-US" sz="1600" dirty="0"/>
                  <a:t>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98B529-80E6-AFA8-F4AA-1A36EED0F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80" y="2898373"/>
                <a:ext cx="10796530" cy="3196530"/>
              </a:xfrm>
              <a:blipFill>
                <a:blip r:embed="rId2"/>
                <a:stretch>
                  <a:fillRect l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613FCA1-76A2-0739-9DBB-C73EEE41D8AB}"/>
              </a:ext>
            </a:extLst>
          </p:cNvPr>
          <p:cNvGrpSpPr/>
          <p:nvPr/>
        </p:nvGrpSpPr>
        <p:grpSpPr>
          <a:xfrm>
            <a:off x="538137" y="1399491"/>
            <a:ext cx="10622722" cy="1240700"/>
            <a:chOff x="489927" y="1871831"/>
            <a:chExt cx="10622722" cy="12407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40CC3E1-02A8-BF89-B84A-D0C1E2044347}"/>
                </a:ext>
              </a:extLst>
            </p:cNvPr>
            <p:cNvCxnSpPr/>
            <p:nvPr/>
          </p:nvCxnSpPr>
          <p:spPr>
            <a:xfrm>
              <a:off x="705080" y="2485016"/>
              <a:ext cx="1018165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71E2BE2-4932-9DB1-5419-DAACAAFF045B}"/>
                    </a:ext>
                  </a:extLst>
                </p:cNvPr>
                <p:cNvSpPr txBox="1"/>
                <p:nvPr/>
              </p:nvSpPr>
              <p:spPr>
                <a:xfrm>
                  <a:off x="8089751" y="1871831"/>
                  <a:ext cx="30228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Lipschitz constant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dirty="0"/>
                    <a:t>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71E2BE2-4932-9DB1-5419-DAACAAFF04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751" y="1871831"/>
                  <a:ext cx="302289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674" t="-666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21CC8D-7617-4F64-837E-414D1455D04E}"/>
                </a:ext>
              </a:extLst>
            </p:cNvPr>
            <p:cNvCxnSpPr/>
            <p:nvPr/>
          </p:nvCxnSpPr>
          <p:spPr>
            <a:xfrm>
              <a:off x="705080" y="2355925"/>
              <a:ext cx="0" cy="258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70A709F-CBC3-D3DD-F1C7-6280E23E74AD}"/>
                </a:ext>
              </a:extLst>
            </p:cNvPr>
            <p:cNvCxnSpPr/>
            <p:nvPr/>
          </p:nvCxnSpPr>
          <p:spPr>
            <a:xfrm>
              <a:off x="3288714" y="2357717"/>
              <a:ext cx="0" cy="258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5EE3166-1931-74B8-CFAE-DE61C6C14C4A}"/>
                    </a:ext>
                  </a:extLst>
                </p:cNvPr>
                <p:cNvSpPr txBox="1"/>
                <p:nvPr/>
              </p:nvSpPr>
              <p:spPr>
                <a:xfrm>
                  <a:off x="489927" y="2743199"/>
                  <a:ext cx="430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5EE3166-1931-74B8-CFAE-DE61C6C14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27" y="2743199"/>
                  <a:ext cx="43030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13AD745-BBB5-6907-73B4-706325D84228}"/>
                    </a:ext>
                  </a:extLst>
                </p:cNvPr>
                <p:cNvSpPr txBox="1"/>
                <p:nvPr/>
              </p:nvSpPr>
              <p:spPr>
                <a:xfrm>
                  <a:off x="3073561" y="2743199"/>
                  <a:ext cx="430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13AD745-BBB5-6907-73B4-706325D842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561" y="2743199"/>
                  <a:ext cx="43030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136953-D09A-2322-0A1F-1415139663F1}"/>
              </a:ext>
            </a:extLst>
          </p:cNvPr>
          <p:cNvCxnSpPr>
            <a:cxnSpLocks/>
          </p:cNvCxnSpPr>
          <p:nvPr/>
        </p:nvCxnSpPr>
        <p:spPr>
          <a:xfrm flipV="1">
            <a:off x="3328985" y="2594929"/>
            <a:ext cx="0" cy="6162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3BDB70AB-0E31-B4C2-EAC3-689CC771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15" name="Footer Placeholder 11">
            <a:extLst>
              <a:ext uri="{FF2B5EF4-FFF2-40B4-BE49-F238E27FC236}">
                <a16:creationId xmlns:a16="http://schemas.microsoft.com/office/drawing/2014/main" id="{D6DF0243-9F16-C5E6-8C38-F636C94A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FFD43D37-9366-5C3B-E853-1947BE75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4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03D5-8D91-630F-6619-5B63F0F4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in finite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98B529-80E6-AFA8-F4AA-1A36EED0FE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080" y="2898372"/>
                <a:ext cx="10796530" cy="36398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&gt;1: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</a:p>
              <a:p>
                <a:r>
                  <a:rPr lang="en-US" sz="2000" dirty="0"/>
                  <a:t>Upper bounds: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/>
                  <a:t>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Chen-Deng, 2008</a:t>
                </a:r>
                <a:r>
                  <a:rPr lang="en-US" sz="1600" dirty="0"/>
                  <a:t>],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1600" dirty="0"/>
                  <a:t> case, self-map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1600" dirty="0"/>
              </a:p>
              <a:p>
                <a:r>
                  <a:rPr lang="en-US" sz="2000" dirty="0"/>
                  <a:t>Lower bounds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000" dirty="0"/>
                  <a:t> case, self-map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1600" dirty="0"/>
                  <a:t>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Hirsch-Papadimitriou-</a:t>
                </a:r>
                <a:r>
                  <a:rPr lang="en-US" sz="1600" dirty="0" err="1">
                    <a:solidFill>
                      <a:schemeClr val="accent5"/>
                    </a:solidFill>
                  </a:rPr>
                  <a:t>Vavasis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, 1989</a:t>
                </a:r>
                <a:r>
                  <a:rPr lang="en-US" sz="1600" dirty="0"/>
                  <a:t>]</a:t>
                </a:r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600" dirty="0"/>
                  <a:t>There is also a recent lower bound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case on unit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ball that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for large enough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/>
                  <a:t> and constant epsilon [</a:t>
                </a:r>
                <a:r>
                  <a:rPr lang="en-US" sz="1600" dirty="0">
                    <a:solidFill>
                      <a:schemeClr val="accent5"/>
                    </a:solidFill>
                  </a:rPr>
                  <a:t>ADDYZ, 2025</a:t>
                </a:r>
                <a:r>
                  <a:rPr lang="en-US" sz="1600" dirty="0"/>
                  <a:t>]; it applies even if the problem is smoothly perturbed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98B529-80E6-AFA8-F4AA-1A36EED0F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80" y="2898372"/>
                <a:ext cx="10796530" cy="3639896"/>
              </a:xfrm>
              <a:blipFill>
                <a:blip r:embed="rId2"/>
                <a:stretch>
                  <a:fillRect l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613FCA1-76A2-0739-9DBB-C73EEE41D8AB}"/>
              </a:ext>
            </a:extLst>
          </p:cNvPr>
          <p:cNvGrpSpPr/>
          <p:nvPr/>
        </p:nvGrpSpPr>
        <p:grpSpPr>
          <a:xfrm>
            <a:off x="538137" y="1399491"/>
            <a:ext cx="10622722" cy="1240700"/>
            <a:chOff x="489927" y="1871831"/>
            <a:chExt cx="10622722" cy="12407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40CC3E1-02A8-BF89-B84A-D0C1E2044347}"/>
                </a:ext>
              </a:extLst>
            </p:cNvPr>
            <p:cNvCxnSpPr/>
            <p:nvPr/>
          </p:nvCxnSpPr>
          <p:spPr>
            <a:xfrm>
              <a:off x="705080" y="2485016"/>
              <a:ext cx="1018165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71E2BE2-4932-9DB1-5419-DAACAAFF045B}"/>
                    </a:ext>
                  </a:extLst>
                </p:cNvPr>
                <p:cNvSpPr txBox="1"/>
                <p:nvPr/>
              </p:nvSpPr>
              <p:spPr>
                <a:xfrm>
                  <a:off x="8089751" y="1871831"/>
                  <a:ext cx="30228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Lipschitz constant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dirty="0"/>
                    <a:t>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71E2BE2-4932-9DB1-5419-DAACAAFF04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751" y="1871831"/>
                  <a:ext cx="302289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674" t="-666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621CC8D-7617-4F64-837E-414D1455D04E}"/>
                </a:ext>
              </a:extLst>
            </p:cNvPr>
            <p:cNvCxnSpPr/>
            <p:nvPr/>
          </p:nvCxnSpPr>
          <p:spPr>
            <a:xfrm>
              <a:off x="705080" y="2355925"/>
              <a:ext cx="0" cy="258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70A709F-CBC3-D3DD-F1C7-6280E23E74AD}"/>
                </a:ext>
              </a:extLst>
            </p:cNvPr>
            <p:cNvCxnSpPr/>
            <p:nvPr/>
          </p:nvCxnSpPr>
          <p:spPr>
            <a:xfrm>
              <a:off x="3288714" y="2357717"/>
              <a:ext cx="0" cy="258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5EE3166-1931-74B8-CFAE-DE61C6C14C4A}"/>
                    </a:ext>
                  </a:extLst>
                </p:cNvPr>
                <p:cNvSpPr txBox="1"/>
                <p:nvPr/>
              </p:nvSpPr>
              <p:spPr>
                <a:xfrm>
                  <a:off x="489927" y="2743199"/>
                  <a:ext cx="430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5EE3166-1931-74B8-CFAE-DE61C6C14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27" y="2743199"/>
                  <a:ext cx="43030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13AD745-BBB5-6907-73B4-706325D84228}"/>
                    </a:ext>
                  </a:extLst>
                </p:cNvPr>
                <p:cNvSpPr txBox="1"/>
                <p:nvPr/>
              </p:nvSpPr>
              <p:spPr>
                <a:xfrm>
                  <a:off x="3073561" y="2743199"/>
                  <a:ext cx="430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13AD745-BBB5-6907-73B4-706325D842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561" y="2743199"/>
                  <a:ext cx="43030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4D07DFA-42A8-9968-3D8A-4030C2B90CDC}"/>
              </a:ext>
            </a:extLst>
          </p:cNvPr>
          <p:cNvSpPr/>
          <p:nvPr/>
        </p:nvSpPr>
        <p:spPr>
          <a:xfrm rot="5400000">
            <a:off x="6983576" y="-1485928"/>
            <a:ext cx="258183" cy="7455562"/>
          </a:xfrm>
          <a:prstGeom prst="rightBrace">
            <a:avLst>
              <a:gd name="adj1" fmla="val 11184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7F6941-C636-BE5E-FC21-3538FBFDEE41}"/>
              </a:ext>
            </a:extLst>
          </p:cNvPr>
          <p:cNvSpPr/>
          <p:nvPr/>
        </p:nvSpPr>
        <p:spPr>
          <a:xfrm>
            <a:off x="1404175" y="4925056"/>
            <a:ext cx="5622270" cy="707883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870842-2A0C-0A73-BF2B-2B59AE1364E9}"/>
              </a:ext>
            </a:extLst>
          </p:cNvPr>
          <p:cNvSpPr txBox="1"/>
          <p:nvPr/>
        </p:nvSpPr>
        <p:spPr>
          <a:xfrm>
            <a:off x="7112667" y="4955831"/>
            <a:ext cx="360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note the implications for the infinite-dimensional case!!!</a:t>
            </a:r>
          </a:p>
        </p:txBody>
      </p:sp>
    </p:spTree>
    <p:extLst>
      <p:ext uri="{BB962C8B-B14F-4D97-AF65-F5344CB8AC3E}">
        <p14:creationId xmlns:p14="http://schemas.microsoft.com/office/powerpoint/2010/main" val="396718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03D5-8D91-630F-6619-5B63F0F4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in infinite dimension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8A5681-7C31-E791-4CCF-C7CB192C9A09}"/>
              </a:ext>
            </a:extLst>
          </p:cNvPr>
          <p:cNvGrpSpPr/>
          <p:nvPr/>
        </p:nvGrpSpPr>
        <p:grpSpPr>
          <a:xfrm>
            <a:off x="538137" y="1481552"/>
            <a:ext cx="10622722" cy="1240700"/>
            <a:chOff x="489927" y="1871831"/>
            <a:chExt cx="10622722" cy="12407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3166671-04D8-1E59-4586-788704B33B85}"/>
                </a:ext>
              </a:extLst>
            </p:cNvPr>
            <p:cNvCxnSpPr/>
            <p:nvPr/>
          </p:nvCxnSpPr>
          <p:spPr>
            <a:xfrm>
              <a:off x="705080" y="2485016"/>
              <a:ext cx="1018165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943C5FF-D9C4-360E-4FE4-253145255B05}"/>
                    </a:ext>
                  </a:extLst>
                </p:cNvPr>
                <p:cNvSpPr txBox="1"/>
                <p:nvPr/>
              </p:nvSpPr>
              <p:spPr>
                <a:xfrm>
                  <a:off x="8089751" y="1871831"/>
                  <a:ext cx="30228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Lipschitz constant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dirty="0"/>
                    <a:t>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943C5FF-D9C4-360E-4FE4-253145255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751" y="1871831"/>
                  <a:ext cx="3022898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674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F99184B-6339-56F7-9E08-2349D5AA9538}"/>
                </a:ext>
              </a:extLst>
            </p:cNvPr>
            <p:cNvCxnSpPr/>
            <p:nvPr/>
          </p:nvCxnSpPr>
          <p:spPr>
            <a:xfrm>
              <a:off x="705080" y="2355925"/>
              <a:ext cx="0" cy="258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029F52-4EC2-0782-FB0D-300FAF781DB3}"/>
                </a:ext>
              </a:extLst>
            </p:cNvPr>
            <p:cNvCxnSpPr/>
            <p:nvPr/>
          </p:nvCxnSpPr>
          <p:spPr>
            <a:xfrm>
              <a:off x="3288714" y="2357717"/>
              <a:ext cx="0" cy="258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8575F7C-5828-F8C5-C589-D99482929480}"/>
                    </a:ext>
                  </a:extLst>
                </p:cNvPr>
                <p:cNvSpPr txBox="1"/>
                <p:nvPr/>
              </p:nvSpPr>
              <p:spPr>
                <a:xfrm>
                  <a:off x="489927" y="2743199"/>
                  <a:ext cx="430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8575F7C-5828-F8C5-C589-D994829294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27" y="2743199"/>
                  <a:ext cx="43030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6A4146-DBF3-8EEB-20B7-EBA2300AAF44}"/>
                    </a:ext>
                  </a:extLst>
                </p:cNvPr>
                <p:cNvSpPr txBox="1"/>
                <p:nvPr/>
              </p:nvSpPr>
              <p:spPr>
                <a:xfrm>
                  <a:off x="3073561" y="2743199"/>
                  <a:ext cx="430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16A4146-DBF3-8EEB-20B7-EBA2300AAF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561" y="2743199"/>
                  <a:ext cx="43030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9C59743B-16C3-AB52-EB9C-CBFB075A6495}"/>
              </a:ext>
            </a:extLst>
          </p:cNvPr>
          <p:cNvSpPr/>
          <p:nvPr/>
        </p:nvSpPr>
        <p:spPr>
          <a:xfrm rot="5400000">
            <a:off x="1912839" y="1054424"/>
            <a:ext cx="288585" cy="2559558"/>
          </a:xfrm>
          <a:prstGeom prst="rightBrace">
            <a:avLst>
              <a:gd name="adj1" fmla="val 11184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848E8F-824B-4CA4-8A40-242BAD188115}"/>
              </a:ext>
            </a:extLst>
          </p:cNvPr>
          <p:cNvSpPr txBox="1"/>
          <p:nvPr/>
        </p:nvSpPr>
        <p:spPr>
          <a:xfrm>
            <a:off x="538137" y="3074138"/>
            <a:ext cx="3155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same upper bounds for Picard and Halpern iteration still apply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9F9A3-672F-8905-6C5D-19E7A9D1CE2E}"/>
              </a:ext>
            </a:extLst>
          </p:cNvPr>
          <p:cNvSpPr/>
          <p:nvPr/>
        </p:nvSpPr>
        <p:spPr>
          <a:xfrm>
            <a:off x="3336911" y="1829340"/>
            <a:ext cx="7479691" cy="25818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6E671C-3DF1-A102-4DA2-631007944661}"/>
                  </a:ext>
                </a:extLst>
              </p:cNvPr>
              <p:cNvSpPr/>
              <p:nvPr/>
            </p:nvSpPr>
            <p:spPr>
              <a:xfrm>
                <a:off x="3679229" y="2403810"/>
                <a:ext cx="7648657" cy="45809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Assumption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convex, compact, of diameter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86E671C-3DF1-A102-4DA2-631007944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229" y="2403810"/>
                <a:ext cx="7648657" cy="458097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7CF7CA-DB74-3AA4-C990-690D839DF4E7}"/>
                  </a:ext>
                </a:extLst>
              </p:cNvPr>
              <p:cNvSpPr txBox="1"/>
              <p:nvPr/>
            </p:nvSpPr>
            <p:spPr>
              <a:xfrm>
                <a:off x="4181432" y="3068053"/>
                <a:ext cx="6953950" cy="12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Smallest fixed-point error (“minimum displacement problem”)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and this inequality is </a:t>
                </a:r>
                <a:r>
                  <a:rPr lang="en-US" dirty="0">
                    <a:solidFill>
                      <a:schemeClr val="accent2"/>
                    </a:solidFill>
                  </a:rPr>
                  <a:t>tight in general </a:t>
                </a:r>
                <a:r>
                  <a:rPr lang="en-US" dirty="0"/>
                  <a:t>[</a:t>
                </a:r>
                <a:r>
                  <a:rPr lang="en-US" dirty="0">
                    <a:solidFill>
                      <a:schemeClr val="accent5"/>
                    </a:solidFill>
                  </a:rPr>
                  <a:t>Goebel, 1973</a:t>
                </a:r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87CF7CA-DB74-3AA4-C990-690D839DF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432" y="3068053"/>
                <a:ext cx="6953950" cy="1204369"/>
              </a:xfrm>
              <a:prstGeom prst="rect">
                <a:avLst/>
              </a:prstGeom>
              <a:blipFill>
                <a:blip r:embed="rId6"/>
                <a:stretch>
                  <a:fillRect l="-730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FD2DFF-EF9D-76DC-E8B5-91DCF257D7CA}"/>
                  </a:ext>
                </a:extLst>
              </p:cNvPr>
              <p:cNvSpPr txBox="1"/>
              <p:nvPr/>
            </p:nvSpPr>
            <p:spPr>
              <a:xfrm>
                <a:off x="3928467" y="4478568"/>
                <a:ext cx="7495673" cy="1354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No prior results for any nontrivial bound 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with a finite number of queries.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[</a:t>
                </a:r>
                <a:r>
                  <a:rPr lang="en-US" dirty="0">
                    <a:solidFill>
                      <a:schemeClr val="accent5"/>
                    </a:solidFill>
                  </a:rPr>
                  <a:t>Baillon-Bruck,1996</a:t>
                </a:r>
                <a:r>
                  <a:rPr lang="en-US" dirty="0"/>
                  <a:t>]  conjectured that KM iteration gets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type m:val="skw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with order-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queries; I doubt this is true (</a:t>
                </a:r>
                <a:r>
                  <a:rPr lang="en-US" dirty="0">
                    <a:solidFill>
                      <a:schemeClr val="accent2"/>
                    </a:solidFill>
                  </a:rPr>
                  <a:t>prove me wrong</a:t>
                </a:r>
                <a:r>
                  <a:rPr lang="en-US" dirty="0"/>
                  <a:t>!)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FD2DFF-EF9D-76DC-E8B5-91DCF257D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467" y="4478568"/>
                <a:ext cx="7495673" cy="1354858"/>
              </a:xfrm>
              <a:prstGeom prst="rect">
                <a:avLst/>
              </a:prstGeom>
              <a:blipFill>
                <a:blip r:embed="rId7"/>
                <a:stretch>
                  <a:fillRect l="-677" t="-1852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ate Placeholder 8">
            <a:extLst>
              <a:ext uri="{FF2B5EF4-FFF2-40B4-BE49-F238E27FC236}">
                <a16:creationId xmlns:a16="http://schemas.microsoft.com/office/drawing/2014/main" id="{D966BA81-B45F-C4A4-5DD4-9D5CEA95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8BECE314-9B76-9D2D-D48B-42AF2C81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20" name="Slide Number Placeholder 14">
            <a:extLst>
              <a:ext uri="{FF2B5EF4-FFF2-40B4-BE49-F238E27FC236}">
                <a16:creationId xmlns:a16="http://schemas.microsoft.com/office/drawing/2014/main" id="{37D7BF76-2E30-97AD-FB87-9AF06FA4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4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03EB-A02D-B042-3E27-FB2DE7AE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&amp; Main 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8CA40B-E061-660D-4506-22224C3127F6}"/>
              </a:ext>
            </a:extLst>
          </p:cNvPr>
          <p:cNvSpPr/>
          <p:nvPr/>
        </p:nvSpPr>
        <p:spPr>
          <a:xfrm>
            <a:off x="705080" y="2199227"/>
            <a:ext cx="10592573" cy="1780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FE1F58-AB27-FE15-5DD5-4CBF6D723664}"/>
                  </a:ext>
                </a:extLst>
              </p:cNvPr>
              <p:cNvSpPr txBox="1"/>
              <p:nvPr/>
            </p:nvSpPr>
            <p:spPr>
              <a:xfrm>
                <a:off x="787681" y="2338868"/>
                <a:ext cx="1054444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We know a lot about efficiently solving fixed point equations 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 problem is notoriously hard in general.</a:t>
                </a:r>
              </a:p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What lies in between? 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FE1F58-AB27-FE15-5DD5-4CBF6D723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81" y="2338868"/>
                <a:ext cx="10544446" cy="1477328"/>
              </a:xfrm>
              <a:prstGeom prst="rect">
                <a:avLst/>
              </a:prstGeom>
              <a:blipFill>
                <a:blip r:embed="rId2"/>
                <a:stretch>
                  <a:fillRect t="-2564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1F0C48BC-5E9E-E35B-49CE-BF2900CE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DAA67C88-B691-89A8-9F58-1D9E0143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FAE216C6-6F68-351B-C56B-19A09F5E0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2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E2D-C2B5-FBD5-D3D7-AA0C39A41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New results and twists: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EDA9D-C89F-DFE4-49F9-0576011A3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Convergence of Fixed-Step Halpern Iteration (</a:t>
            </a:r>
            <a:r>
              <a:rPr lang="en-US" dirty="0" err="1"/>
              <a:t>FixHal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9922-A4A2-70CD-6DA4-0502C5E2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Jelena Diakonikolas (UW-Madison)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B588-AF95-40FA-0F68-3489709A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Efficient Solvers for Fixed-Point Equations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51491-2C6E-CF0E-DCAE-FAABB25F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79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1168-13AA-D4A6-C1CF-04452230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Fixed-step Halpern Iteration (</a:t>
            </a:r>
            <a:r>
              <a:rPr lang="en-US" dirty="0" err="1"/>
              <a:t>FixHal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C88098-9DF5-4903-7C64-3E9AB85CC5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080" y="1617784"/>
                <a:ext cx="10796530" cy="4559179"/>
              </a:xfrm>
            </p:spPr>
            <p:txBody>
              <a:bodyPr/>
              <a:lstStyle/>
              <a:p>
                <a:r>
                  <a:rPr lang="en-US" dirty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 1)</m:t>
                    </m:r>
                  </m:oMath>
                </a14:m>
                <a:r>
                  <a:rPr lang="en-US" dirty="0"/>
                  <a:t> and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update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Why is this even useful? We </a:t>
                </a:r>
                <a:r>
                  <a:rPr lang="en-US" dirty="0">
                    <a:solidFill>
                      <a:schemeClr val="accent2"/>
                    </a:solidFill>
                  </a:rPr>
                  <a:t>cannot guarantee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dirty="0"/>
                  <a:t>, even for contractive operators (with Lipschitz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C88098-9DF5-4903-7C64-3E9AB85CC5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80" y="1617784"/>
                <a:ext cx="10796530" cy="4559179"/>
              </a:xfrm>
              <a:blipFill>
                <a:blip r:embed="rId2"/>
                <a:stretch>
                  <a:fillRect l="-823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74F2A65-0343-8970-B7EF-8FADB083CCF6}"/>
              </a:ext>
            </a:extLst>
          </p:cNvPr>
          <p:cNvSpPr/>
          <p:nvPr/>
        </p:nvSpPr>
        <p:spPr>
          <a:xfrm>
            <a:off x="3968261" y="2508742"/>
            <a:ext cx="4255477" cy="64477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8FD8F919-B91C-4A2B-DC2D-DF234969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45E07F30-8E66-0F14-4FBE-AE4C40AD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470C70FD-4019-C895-197B-FCA4103E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55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AC3AD-0077-1F78-57CF-350B38CC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simple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AA2390-ADE3-8E87-2CE3-6EE32D44DB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000" dirty="0"/>
                  <a:t>FixHal contracts the distance between successive iterates for small enough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b="0" dirty="0"/>
              </a:p>
              <a:p>
                <a:pPr marL="0" indent="0">
                  <a:spcBef>
                    <a:spcPts val="2800"/>
                  </a:spcBef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dirty="0"/>
              </a:p>
              <a:p>
                <a:pPr marL="0" indent="0">
                  <a:spcBef>
                    <a:spcPts val="2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2000" dirty="0"/>
              </a:p>
              <a:p>
                <a:pPr>
                  <a:spcBef>
                    <a:spcPts val="2200"/>
                  </a:spcBef>
                </a:pPr>
                <a:endParaRPr lang="en-US" sz="2000" dirty="0"/>
              </a:p>
              <a:p>
                <a:pPr>
                  <a:spcBef>
                    <a:spcPts val="2200"/>
                  </a:spcBef>
                  <a:spcAft>
                    <a:spcPts val="2400"/>
                  </a:spcAft>
                </a:pPr>
                <a:r>
                  <a:rPr lang="en-US" sz="2000" dirty="0"/>
                  <a:t>If I subtract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from </a:t>
                </a:r>
                <a:r>
                  <a:rPr lang="en-US" sz="2000" dirty="0" err="1"/>
                  <a:t>FixHal</a:t>
                </a:r>
                <a:r>
                  <a:rPr lang="en-US" sz="2000" dirty="0"/>
                  <a:t> definition, rearrange, and use triangle inequality: </a:t>
                </a:r>
              </a:p>
              <a:p>
                <a:pPr marL="0" indent="0">
                  <a:spcBef>
                    <a:spcPts val="2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begChr m:val="‖"/>
                          <m:endChr m:val="‖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AA2390-ADE3-8E87-2CE3-6EE32D44DB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0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509258F-7B59-E7E3-F013-F2985D5DDC7E}"/>
              </a:ext>
            </a:extLst>
          </p:cNvPr>
          <p:cNvSpPr/>
          <p:nvPr/>
        </p:nvSpPr>
        <p:spPr>
          <a:xfrm>
            <a:off x="5984630" y="316923"/>
            <a:ext cx="4255477" cy="64477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4763C-11E8-3827-983B-4F2BE4857751}"/>
                  </a:ext>
                </a:extLst>
              </p:cNvPr>
              <p:cNvSpPr txBox="1"/>
              <p:nvPr/>
            </p:nvSpPr>
            <p:spPr>
              <a:xfrm>
                <a:off x="6104793" y="411521"/>
                <a:ext cx="404153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A4763C-11E8-3827-983B-4F2BE4857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793" y="411521"/>
                <a:ext cx="4041530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8CB902-6941-87E5-0A6A-2581CAAAA6A2}"/>
                  </a:ext>
                </a:extLst>
              </p:cNvPr>
              <p:cNvSpPr txBox="1"/>
              <p:nvPr/>
            </p:nvSpPr>
            <p:spPr>
              <a:xfrm>
                <a:off x="6268916" y="2904365"/>
                <a:ext cx="4006360" cy="405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8CB902-6941-87E5-0A6A-2581CAAAA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916" y="2904365"/>
                <a:ext cx="4006360" cy="405624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4751D1A-8F17-4909-8309-F86A7851E519}"/>
              </a:ext>
            </a:extLst>
          </p:cNvPr>
          <p:cNvSpPr/>
          <p:nvPr/>
        </p:nvSpPr>
        <p:spPr>
          <a:xfrm>
            <a:off x="2497015" y="4208585"/>
            <a:ext cx="7174523" cy="92612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2532410-45A5-1A35-33FD-98AFD208A2B2}"/>
              </a:ext>
            </a:extLst>
          </p:cNvPr>
          <p:cNvSpPr/>
          <p:nvPr/>
        </p:nvSpPr>
        <p:spPr>
          <a:xfrm rot="5400000">
            <a:off x="5840861" y="4077912"/>
            <a:ext cx="287538" cy="2500700"/>
          </a:xfrm>
          <a:prstGeom prst="rightBrace">
            <a:avLst>
              <a:gd name="adj1" fmla="val 11184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365D33-E870-B2E6-5CED-ABC82D225770}"/>
                  </a:ext>
                </a:extLst>
              </p:cNvPr>
              <p:cNvSpPr txBox="1"/>
              <p:nvPr/>
            </p:nvSpPr>
            <p:spPr>
              <a:xfrm>
                <a:off x="4383508" y="5586862"/>
                <a:ext cx="32022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diminishes geometrically if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&lt;1/(1−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365D33-E870-B2E6-5CED-ABC82D225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508" y="5586862"/>
                <a:ext cx="3202243" cy="646331"/>
              </a:xfrm>
              <a:prstGeom prst="rect">
                <a:avLst/>
              </a:prstGeom>
              <a:blipFill>
                <a:blip r:embed="rId5"/>
                <a:stretch>
                  <a:fillRect l="-1581" t="-3774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52D41DCB-B62B-8EA4-6E5C-19D0D4C07F4A}"/>
              </a:ext>
            </a:extLst>
          </p:cNvPr>
          <p:cNvSpPr/>
          <p:nvPr/>
        </p:nvSpPr>
        <p:spPr>
          <a:xfrm rot="5400000">
            <a:off x="8407352" y="4371969"/>
            <a:ext cx="255015" cy="1898218"/>
          </a:xfrm>
          <a:prstGeom prst="rightBrace">
            <a:avLst>
              <a:gd name="adj1" fmla="val 11184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5B2A9A-49CB-3F57-39E4-751113291EFF}"/>
                  </a:ext>
                </a:extLst>
              </p:cNvPr>
              <p:cNvSpPr txBox="1"/>
              <p:nvPr/>
            </p:nvSpPr>
            <p:spPr>
              <a:xfrm>
                <a:off x="7456797" y="5419240"/>
                <a:ext cx="320224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bounded, I can make this as small as I like by</a:t>
                </a:r>
              </a:p>
              <a:p>
                <a:r>
                  <a:rPr lang="en-US" dirty="0"/>
                  <a:t>choosing a small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5B2A9A-49CB-3F57-39E4-751113291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97" y="5419240"/>
                <a:ext cx="3202243" cy="923330"/>
              </a:xfrm>
              <a:prstGeom prst="rect">
                <a:avLst/>
              </a:prstGeom>
              <a:blipFill>
                <a:blip r:embed="rId6"/>
                <a:stretch>
                  <a:fillRect l="-1581" t="-2703" r="-276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24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40F8-E51F-F11D-3DBC-49903E9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</a:t>
            </a:r>
            <a:r>
              <a:rPr lang="en-US" dirty="0" err="1"/>
              <a:t>FixHal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329C19-8B54-575B-39DA-5FD589AC1561}"/>
              </a:ext>
            </a:extLst>
          </p:cNvPr>
          <p:cNvSpPr/>
          <p:nvPr/>
        </p:nvSpPr>
        <p:spPr>
          <a:xfrm>
            <a:off x="705080" y="1160586"/>
            <a:ext cx="10420120" cy="32003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A3135-9DE2-955F-03B7-6E9A51611F0C}"/>
                  </a:ext>
                </a:extLst>
              </p:cNvPr>
              <p:cNvSpPr txBox="1"/>
              <p:nvPr/>
            </p:nvSpPr>
            <p:spPr>
              <a:xfrm>
                <a:off x="836364" y="1318904"/>
                <a:ext cx="10157552" cy="283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Lemma </a:t>
                </a:r>
                <a:r>
                  <a:rPr lang="en-US" dirty="0">
                    <a:solidFill>
                      <a:schemeClr val="bg1"/>
                    </a:solidFill>
                  </a:rPr>
                  <a:t>(Convergence of </a:t>
                </a:r>
                <a:r>
                  <a:rPr lang="en-US" dirty="0" err="1">
                    <a:solidFill>
                      <a:schemeClr val="bg1"/>
                    </a:solidFill>
                  </a:rPr>
                  <a:t>FixHal</a:t>
                </a:r>
                <a:r>
                  <a:rPr lang="en-US" dirty="0">
                    <a:solidFill>
                      <a:schemeClr val="bg1"/>
                    </a:solidFill>
                  </a:rPr>
                  <a:t>).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-Lipschitz operator and consider applying </a:t>
                </a:r>
                <a:r>
                  <a:rPr lang="en-US" dirty="0" err="1">
                    <a:solidFill>
                      <a:schemeClr val="bg1"/>
                    </a:solidFill>
                  </a:rPr>
                  <a:t>FixHal</a:t>
                </a:r>
                <a:r>
                  <a:rPr lang="en-US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Then,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 following statements hold: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(4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(4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iterations. [</a:t>
                </a:r>
                <a:r>
                  <a:rPr lang="en-US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optimal up to constants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&lt;1;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 optimal up to a log factor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]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self-map of a convex compact set of diameter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we have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iterations.                     [</a:t>
                </a:r>
                <a:r>
                  <a:rPr lang="en-US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first nontrivial result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rPr>
                  <a:t>, to the best of my knowledge</a:t>
                </a:r>
                <a:r>
                  <a:rPr lang="en-US" dirty="0">
                    <a:solidFill>
                      <a:schemeClr val="bg1"/>
                    </a:solidFill>
                  </a:rPr>
                  <a:t>]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A3135-9DE2-955F-03B7-6E9A51611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4" y="1318904"/>
                <a:ext cx="10157552" cy="2836867"/>
              </a:xfrm>
              <a:prstGeom prst="rect">
                <a:avLst/>
              </a:prstGeom>
              <a:blipFill>
                <a:blip r:embed="rId2"/>
                <a:stretch>
                  <a:fillRect l="-499" t="-889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E0AAA4-63E9-DD72-B4E5-E410ACF2CBB6}"/>
                  </a:ext>
                </a:extLst>
              </p:cNvPr>
              <p:cNvSpPr txBox="1"/>
              <p:nvPr/>
            </p:nvSpPr>
            <p:spPr>
              <a:xfrm>
                <a:off x="705080" y="4480625"/>
                <a:ext cx="10420120" cy="1911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Remark</a:t>
                </a:r>
                <a:r>
                  <a:rPr lang="en-US" dirty="0"/>
                  <a:t>: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Then Part 2 implies that fixed-point error can be made </a:t>
                </a:r>
                <a:r>
                  <a:rPr lang="en-US" dirty="0">
                    <a:solidFill>
                      <a:schemeClr val="accent2"/>
                    </a:solidFill>
                  </a:rPr>
                  <a:t>arbitrarily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For finite-dimensional spaces, [</a:t>
                </a:r>
                <a:r>
                  <a:rPr lang="en-US" dirty="0">
                    <a:solidFill>
                      <a:schemeClr val="accent5"/>
                    </a:solidFill>
                  </a:rPr>
                  <a:t>Hirsch-Papadimitriou-</a:t>
                </a:r>
                <a:r>
                  <a:rPr lang="en-US" dirty="0" err="1">
                    <a:solidFill>
                      <a:schemeClr val="accent5"/>
                    </a:solidFill>
                  </a:rPr>
                  <a:t>Vavasis</a:t>
                </a:r>
                <a:r>
                  <a:rPr lang="en-US" dirty="0">
                    <a:solidFill>
                      <a:schemeClr val="accent5"/>
                    </a:solidFill>
                  </a:rPr>
                  <a:t>, 1989</a:t>
                </a:r>
                <a:r>
                  <a:rPr lang="en-US" dirty="0"/>
                  <a:t>] rules out any error better than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for an absolute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/>
                  <a:t>, though the authors conjectured it should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For infinite-dimensional spaces, this error is within a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of the minimum possible fixed-point error.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E0AAA4-63E9-DD72-B4E5-E410ACF2C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80" y="4480625"/>
                <a:ext cx="10420120" cy="1911292"/>
              </a:xfrm>
              <a:prstGeom prst="rect">
                <a:avLst/>
              </a:prstGeom>
              <a:blipFill>
                <a:blip r:embed="rId3"/>
                <a:stretch>
                  <a:fillRect l="-487" t="-1316" b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74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E2D-C2B5-FBD5-D3D7-AA0C39A41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New results and twists: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EDA9D-C89F-DFE4-49F9-0576011A3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Gradual Halpern Algorithm (GHAL) and its Convergence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9922-A4A2-70CD-6DA4-0502C5E2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Jelena Diakonikolas (UW-Madison)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B588-AF95-40FA-0F68-3489709A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Efficient Solvers for Fixed-Point Equations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51491-2C6E-CF0E-DCAE-FAABB25F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1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924C-E4D4-2F24-E0BA-A7FBE3E1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for this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0FFFE2-2C26-C13B-A02F-53EE13A3D8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Normed real vector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could be infinite-dimensional</a:t>
                </a:r>
              </a:p>
              <a:p>
                <a:pPr>
                  <a:spcAft>
                    <a:spcPts val="3000"/>
                  </a:spcAft>
                </a:pPr>
                <a:r>
                  <a:rPr lang="en-US" sz="2000" dirty="0"/>
                  <a:t>An operator (or a mapping)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000" dirty="0"/>
                  <a:t> that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-Lipschitz continuous: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    ∀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2000" dirty="0"/>
              </a:p>
              <a:p>
                <a:pPr>
                  <a:spcBef>
                    <a:spcPts val="2800"/>
                  </a:spcBef>
                  <a:spcAft>
                    <a:spcPts val="2400"/>
                  </a:spcAft>
                </a:pPr>
                <a:r>
                  <a:rPr lang="en-US" sz="2000" dirty="0"/>
                  <a:t>We say that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000" dirty="0"/>
                  <a:t> is a fixed point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if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>
                  <a:spcBef>
                    <a:spcPts val="2200"/>
                  </a:spcBef>
                </a:pPr>
                <a:r>
                  <a:rPr lang="en-US" sz="2000" dirty="0"/>
                  <a:t>The goal for this talk: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0FFFE2-2C26-C13B-A02F-53EE13A3D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0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C871F7-FBA9-2ECA-8FFD-3D62F9C19D2E}"/>
              </a:ext>
            </a:extLst>
          </p:cNvPr>
          <p:cNvSpPr/>
          <p:nvPr/>
        </p:nvSpPr>
        <p:spPr>
          <a:xfrm>
            <a:off x="3001384" y="2268070"/>
            <a:ext cx="6303981" cy="7225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53878-4AB9-B959-262B-12006DDC9129}"/>
              </a:ext>
            </a:extLst>
          </p:cNvPr>
          <p:cNvSpPr/>
          <p:nvPr/>
        </p:nvSpPr>
        <p:spPr>
          <a:xfrm>
            <a:off x="4808669" y="3603811"/>
            <a:ext cx="2635624" cy="7225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16B112-FA19-55BE-D212-2B386086A902}"/>
                  </a:ext>
                </a:extLst>
              </p:cNvPr>
              <p:cNvSpPr/>
              <p:nvPr/>
            </p:nvSpPr>
            <p:spPr>
              <a:xfrm>
                <a:off x="1355464" y="5045336"/>
                <a:ext cx="9531275" cy="79606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/>
                  <a:t>,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816B112-FA19-55BE-D212-2B386086A9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64" y="5045336"/>
                <a:ext cx="9531275" cy="796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C79A4208-2043-C9F1-0406-4BDCCF129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3F0F4B7C-7638-A401-52EB-E0A816D0F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6E0878B5-8BE5-74BC-E3BF-A690A6BB1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0CE46-5A18-B210-5D10-1FD88F1BB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Gradual Halpern Algorithm (GHAL)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13487-EBE2-D2A1-3D49-4847749878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080" y="1090116"/>
                <a:ext cx="10796530" cy="1344577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Idea: gradually reduce the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step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/>
                  <a:t>to adapt to the unknown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Lipschitz constant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sz="2000" b="0" dirty="0"/>
              </a:p>
              <a:p>
                <a:r>
                  <a:rPr lang="en-US" sz="2000" dirty="0"/>
                  <a:t>Here: assume that the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diameter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/>
                  <a:t> of a set containing algorithm iterates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is known </a:t>
                </a:r>
                <a:r>
                  <a:rPr lang="en-US" sz="2000" dirty="0"/>
                  <a:t>(this can be relaxed, but seems of limited value if we allow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13487-EBE2-D2A1-3D49-4847749878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80" y="1090116"/>
                <a:ext cx="10796530" cy="1344577"/>
              </a:xfrm>
              <a:blipFill>
                <a:blip r:embed="rId2"/>
                <a:stretch>
                  <a:fillRect l="-470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1B740F0-355E-3C3D-B366-F44EE5032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278" y="2322090"/>
            <a:ext cx="8075443" cy="3970426"/>
          </a:xfrm>
          <a:prstGeom prst="rect">
            <a:avLst/>
          </a:prstGeom>
        </p:spPr>
      </p:pic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E532BC52-5CC6-7F52-E1A9-F8D743C0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15D1E20C-95B6-8D43-531D-D8151736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7CADC12D-63B4-63F0-6088-A17572C4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38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40F8-E51F-F11D-3DBC-49903E954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of GHAL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329C19-8B54-575B-39DA-5FD589AC1561}"/>
              </a:ext>
            </a:extLst>
          </p:cNvPr>
          <p:cNvSpPr/>
          <p:nvPr/>
        </p:nvSpPr>
        <p:spPr>
          <a:xfrm>
            <a:off x="705080" y="1040946"/>
            <a:ext cx="10420120" cy="35617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A3135-9DE2-955F-03B7-6E9A51611F0C}"/>
                  </a:ext>
                </a:extLst>
              </p:cNvPr>
              <p:cNvSpPr txBox="1"/>
              <p:nvPr/>
            </p:nvSpPr>
            <p:spPr>
              <a:xfrm>
                <a:off x="836364" y="1066232"/>
                <a:ext cx="10157552" cy="3536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Proposition </a:t>
                </a:r>
                <a:r>
                  <a:rPr lang="en-US" dirty="0">
                    <a:solidFill>
                      <a:schemeClr val="bg1"/>
                    </a:solidFill>
                  </a:rPr>
                  <a:t>(Convergence of GHAL).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-Lipschitz operator and consider applying </a:t>
                </a:r>
                <a:r>
                  <a:rPr lang="en-US" dirty="0" err="1">
                    <a:solidFill>
                      <a:schemeClr val="bg1"/>
                    </a:solidFill>
                  </a:rPr>
                  <a:t>FixHal</a:t>
                </a:r>
                <a:r>
                  <a:rPr lang="en-US" dirty="0">
                    <a:solidFill>
                      <a:schemeClr val="bg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Then,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 following statements hold: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marL="342900" indent="-34290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after a total number of iterations/oracle queries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solidFill>
                      <a:schemeClr val="bg1"/>
                    </a:solidFill>
                    <a:latin typeface="Avenir Book" panose="02000503020000020003" pitchFamily="2" charset="0"/>
                  </a:rPr>
                  <a:t>equal</a:t>
                </a:r>
                <a:endParaRPr lang="en-US" b="0" i="1" dirty="0">
                  <a:solidFill>
                    <a:schemeClr val="bg1"/>
                  </a:solidFill>
                  <a:latin typeface="Avenir Book" panose="02000503020000020003" pitchFamily="2" charset="0"/>
                </a:endParaRPr>
              </a:p>
              <a:p>
                <a:pPr algn="ctr"/>
                <a:r>
                  <a:rPr lang="en-US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d>
                                                  <m:dPr>
                                                    <m:begChr m:val="‖"/>
                                                    <m:endChr m:val="‖"/>
                                                    <m:ctrlPr>
                                                      <a:rPr lang="en-US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𝑇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b="0" i="1" smtClean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b="0" i="1" smtClean="0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b="0" i="1" smtClean="0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b="0" i="1" smtClean="0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0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b="0" i="1" smtClean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b="0" i="1" smtClean="0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type m:val="lin"/>
                                                    <m:ctrlPr>
                                                      <a:rPr lang="en-US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𝛾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d>
                                                  <m:dPr>
                                                    <m:begChr m:val="‖"/>
                                                    <m:endChr m:val="‖"/>
                                                    <m:ctrlPr>
                                                      <a:rPr lang="en-US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𝑇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i="1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i="1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𝑥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i="1">
                                                                <a:solidFill>
                                                                  <a:schemeClr val="bg1"/>
                                                                </a:solidFill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0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</m:d>
                                                    <m:r>
                                                      <a:rPr lang="en-US" i="1">
                                                        <a:solidFill>
                                                          <a:schemeClr val="bg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solidFill>
                                                              <a:schemeClr val="bg1"/>
                                                            </a:solidFill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d>
                                              </m:num>
                                              <m:den>
                                                <m:r>
                                                  <a:rPr lang="en-US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type m:val="lin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𝛾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342900" indent="-342900">
                  <a:spcBef>
                    <a:spcPts val="1200"/>
                  </a:spcBef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∈(1, 1+</m:t>
                    </m:r>
                    <m:f>
                      <m:fPr>
                        <m:type m:val="lin"/>
                        <m:ctrlPr>
                          <a:rPr lang="en-US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self-map of a convex compact set of diameter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iterations,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where c is a constant determined by the algorithm parameters and can be made arbitrarily close to 1 (at the cost of increasing the number of iterations by a factor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(1/(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−1))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DA3135-9DE2-955F-03B7-6E9A51611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4" y="1066232"/>
                <a:ext cx="10157552" cy="3536417"/>
              </a:xfrm>
              <a:prstGeom prst="rect">
                <a:avLst/>
              </a:prstGeom>
              <a:blipFill>
                <a:blip r:embed="rId2"/>
                <a:stretch>
                  <a:fillRect l="-499" t="-1075" r="-499" b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E0AAA4-63E9-DD72-B4E5-E410ACF2CBB6}"/>
                  </a:ext>
                </a:extLst>
              </p:cNvPr>
              <p:cNvSpPr txBox="1"/>
              <p:nvPr/>
            </p:nvSpPr>
            <p:spPr>
              <a:xfrm>
                <a:off x="705080" y="4627935"/>
                <a:ext cx="10420120" cy="169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Remarks</a:t>
                </a:r>
                <a:r>
                  <a:rPr lang="en-US" dirty="0"/>
                  <a:t>: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, GHAL </a:t>
                </a:r>
                <a:r>
                  <a:rPr lang="en-US" dirty="0">
                    <a:solidFill>
                      <a:schemeClr val="accent2"/>
                    </a:solidFill>
                  </a:rPr>
                  <a:t>simultaneously achieves optimal </a:t>
                </a:r>
                <a:r>
                  <a:rPr lang="en-US" dirty="0"/>
                  <a:t>(up to constant factors) </a:t>
                </a:r>
                <a:r>
                  <a:rPr lang="en-US" dirty="0">
                    <a:solidFill>
                      <a:schemeClr val="accent2"/>
                    </a:solidFill>
                  </a:rPr>
                  <a:t>oracle complexity </a:t>
                </a:r>
                <a:r>
                  <a:rPr lang="en-US" dirty="0"/>
                  <a:t>for </a:t>
                </a:r>
                <a:r>
                  <a:rPr lang="en-US" dirty="0" err="1"/>
                  <a:t>nonexpansive</a:t>
                </a:r>
                <a:r>
                  <a:rPr lang="en-US" dirty="0"/>
                  <a:t> and contractive operators (as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/>
                  <a:t>).</a:t>
                </a:r>
              </a:p>
              <a:p>
                <a:pPr marL="342900" indent="-3429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we effectively retain the same guarantees we had for </a:t>
                </a:r>
                <a:r>
                  <a:rPr lang="en-US" dirty="0" err="1"/>
                  <a:t>FixHal</a:t>
                </a:r>
                <a:r>
                  <a:rPr lang="en-US" dirty="0"/>
                  <a:t>, additionally shaving off a logarithmic factor in the complexity bound.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E0AAA4-63E9-DD72-B4E5-E410ACF2C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80" y="4627935"/>
                <a:ext cx="10420120" cy="1696811"/>
              </a:xfrm>
              <a:prstGeom prst="rect">
                <a:avLst/>
              </a:prstGeom>
              <a:blipFill>
                <a:blip r:embed="rId3"/>
                <a:stretch>
                  <a:fillRect l="-487" t="-1481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24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4388-F770-8B48-3B56-E9E5F84C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numerical illustration for expansive operators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19DB3-9302-43E6-C4ED-419FE4B09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318" y="990568"/>
            <a:ext cx="8516207" cy="56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43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560A2-68E2-C22D-81AC-A5E7977F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Gradual Halpern Algorithm (</a:t>
            </a:r>
            <a:r>
              <a:rPr lang="en-US" dirty="0" err="1"/>
              <a:t>AdaGHAL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6E084C-4EFE-1135-3F5B-10A9AF695D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080" y="1294660"/>
                <a:ext cx="10796530" cy="80327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Removes the need for 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b="0" dirty="0"/>
                  <a:t> and retains the same convergence guarantees as GHAL</a:t>
                </a:r>
              </a:p>
              <a:p>
                <a:r>
                  <a:rPr lang="en-US" dirty="0"/>
                  <a:t>Below, numerical examples on the hard instance from [</a:t>
                </a:r>
                <a:r>
                  <a:rPr lang="en-US" dirty="0">
                    <a:solidFill>
                      <a:schemeClr val="accent5"/>
                    </a:solidFill>
                  </a:rPr>
                  <a:t>Park, Ryu, 2022</a:t>
                </a:r>
                <a:r>
                  <a:rPr lang="en-US" dirty="0"/>
                  <a:t>], used in proving lower bounds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6E084C-4EFE-1135-3F5B-10A9AF695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80" y="1294660"/>
                <a:ext cx="10796530" cy="803275"/>
              </a:xfrm>
              <a:blipFill>
                <a:blip r:embed="rId2"/>
                <a:stretch>
                  <a:fillRect l="-353" t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DC8B91-6068-9031-3171-39CC54A78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28" y="2484488"/>
            <a:ext cx="11071744" cy="2725187"/>
          </a:xfrm>
          <a:prstGeom prst="rect">
            <a:avLst/>
          </a:prstGeom>
        </p:spPr>
      </p:pic>
      <p:sp>
        <p:nvSpPr>
          <p:cNvPr id="5" name="Date Placeholder 8">
            <a:extLst>
              <a:ext uri="{FF2B5EF4-FFF2-40B4-BE49-F238E27FC236}">
                <a16:creationId xmlns:a16="http://schemas.microsoft.com/office/drawing/2014/main" id="{33042614-F9FD-ABB8-715D-CEA46B11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5884DC4B-E453-0CA8-14CB-93F235CF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55430048-2462-26D3-0530-E819F0C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40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E2D-C2B5-FBD5-D3D7-AA0C39A41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New results and twists: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EDA9D-C89F-DFE4-49F9-0576011A3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Gradual Expansion and Convergence of GHAL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9922-A4A2-70CD-6DA4-0502C5E2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Jelena Diakonikolas (UW-Madison)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B588-AF95-40FA-0F68-3489709A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Efficient Solvers for Fixed-Point Equations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51491-2C6E-CF0E-DCAE-FAABB25F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00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8689-F3C4-F7CA-7A99-0B83999A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Gradually expansive operators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D1EF7-0B7A-E31F-E1D1-470F52B9F9A8}"/>
              </a:ext>
            </a:extLst>
          </p:cNvPr>
          <p:cNvSpPr/>
          <p:nvPr/>
        </p:nvSpPr>
        <p:spPr>
          <a:xfrm>
            <a:off x="457200" y="1167062"/>
            <a:ext cx="11213432" cy="154004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00922B-1871-907C-923A-3F237F15743E}"/>
                  </a:ext>
                </a:extLst>
              </p:cNvPr>
              <p:cNvSpPr txBox="1"/>
              <p:nvPr/>
            </p:nvSpPr>
            <p:spPr>
              <a:xfrm>
                <a:off x="705080" y="1314542"/>
                <a:ext cx="10688825" cy="1345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Definition</a:t>
                </a:r>
                <a:r>
                  <a:rPr lang="en-US" dirty="0">
                    <a:solidFill>
                      <a:schemeClr val="bg1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compact, convex, and of diameter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bg1"/>
                    </a:solidFill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</a:t>
                </a:r>
                <a:r>
                  <a:rPr lang="en-US" i="1" dirty="0">
                    <a:solidFill>
                      <a:schemeClr val="bg1"/>
                    </a:solidFill>
                  </a:rPr>
                  <a:t>gradually expansive </a:t>
                </a:r>
                <a:r>
                  <a:rPr lang="en-US" dirty="0">
                    <a:solidFill>
                      <a:schemeClr val="bg1"/>
                    </a:solidFill>
                  </a:rPr>
                  <a:t>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it holds: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00922B-1871-907C-923A-3F237F157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80" y="1314542"/>
                <a:ext cx="10688825" cy="1345625"/>
              </a:xfrm>
              <a:prstGeom prst="rect">
                <a:avLst/>
              </a:prstGeom>
              <a:blipFill>
                <a:blip r:embed="rId2"/>
                <a:stretch>
                  <a:fillRect l="-474"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610FA8-9768-772D-EE02-07B87EB68DE7}"/>
                  </a:ext>
                </a:extLst>
              </p:cNvPr>
              <p:cNvSpPr txBox="1"/>
              <p:nvPr/>
            </p:nvSpPr>
            <p:spPr>
              <a:xfrm>
                <a:off x="589547" y="3116179"/>
                <a:ext cx="11081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Gradual expansion allows the operator to have expansion (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>
                    <a:solidFill>
                      <a:schemeClr val="accent2"/>
                    </a:solidFill>
                  </a:rPr>
                  <a:t>up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even if one of the two points is a fixed point, due to the max in its definition!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610FA8-9768-772D-EE02-07B87EB68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47" y="3116179"/>
                <a:ext cx="11081085" cy="646331"/>
              </a:xfrm>
              <a:prstGeom prst="rect">
                <a:avLst/>
              </a:prstGeom>
              <a:blipFill>
                <a:blip r:embed="rId3"/>
                <a:stretch>
                  <a:fillRect l="-458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20E5FB-22DD-F0A3-1470-5110311E8F14}"/>
                  </a:ext>
                </a:extLst>
              </p:cNvPr>
              <p:cNvSpPr txBox="1"/>
              <p:nvPr/>
            </p:nvSpPr>
            <p:spPr>
              <a:xfrm>
                <a:off x="589546" y="4171584"/>
                <a:ext cx="11081085" cy="43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Example 1</a:t>
                </a:r>
                <a:r>
                  <a:rPr lang="en-US" dirty="0"/>
                  <a:t>.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-gradually expansive </a:t>
                </a:r>
                <a:r>
                  <a:rPr lang="en-US" dirty="0" err="1"/>
                  <a:t>w.r.t.</a:t>
                </a:r>
                <a:r>
                  <a:rPr lang="en-US" dirty="0"/>
                  <a:t>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norm.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20E5FB-22DD-F0A3-1470-5110311E8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46" y="4171584"/>
                <a:ext cx="11081085" cy="435312"/>
              </a:xfrm>
              <a:prstGeom prst="rect">
                <a:avLst/>
              </a:prstGeom>
              <a:blipFill>
                <a:blip r:embed="rId4"/>
                <a:stretch>
                  <a:fillRect l="-458" t="-88571" b="-1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97BB4091-B14D-D46F-AFAB-BD3F6777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F8DE9D3A-B8BA-58EC-DB35-B11BA3C0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A88F15B1-9CE5-5614-166C-C6C53D0E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F8D2DE-A85B-1C61-135E-907873E012C7}"/>
                  </a:ext>
                </a:extLst>
              </p:cNvPr>
              <p:cNvSpPr txBox="1"/>
              <p:nvPr/>
            </p:nvSpPr>
            <p:spPr>
              <a:xfrm>
                <a:off x="589545" y="4887981"/>
                <a:ext cx="110810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Example 2</a:t>
                </a:r>
                <a:r>
                  <a:rPr lang="en-US" dirty="0"/>
                  <a:t>. </a:t>
                </a:r>
                <a:r>
                  <a:rPr lang="en-US" dirty="0" err="1"/>
                  <a:t>Prox</a:t>
                </a:r>
                <a:r>
                  <a:rPr lang="en-US" dirty="0"/>
                  <a:t> operator of a convex function in CAT(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) is locally gradually expansive, around minima.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F8D2DE-A85B-1C61-135E-907873E01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45" y="4887981"/>
                <a:ext cx="11081085" cy="369332"/>
              </a:xfrm>
              <a:prstGeom prst="rect">
                <a:avLst/>
              </a:prstGeom>
              <a:blipFill>
                <a:blip r:embed="rId5"/>
                <a:stretch>
                  <a:fillRect l="-45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3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8689-F3C4-F7CA-7A99-0B83999A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Convergence of GHAL for gradually expansive operators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D1EF7-0B7A-E31F-E1D1-470F52B9F9A8}"/>
              </a:ext>
            </a:extLst>
          </p:cNvPr>
          <p:cNvSpPr/>
          <p:nvPr/>
        </p:nvSpPr>
        <p:spPr>
          <a:xfrm>
            <a:off x="457200" y="1167062"/>
            <a:ext cx="11213432" cy="154004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00922B-1871-907C-923A-3F237F15743E}"/>
                  </a:ext>
                </a:extLst>
              </p:cNvPr>
              <p:cNvSpPr txBox="1"/>
              <p:nvPr/>
            </p:nvSpPr>
            <p:spPr>
              <a:xfrm>
                <a:off x="705080" y="1314542"/>
                <a:ext cx="10688825" cy="1345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Definition</a:t>
                </a:r>
                <a:r>
                  <a:rPr lang="en-US" dirty="0">
                    <a:solidFill>
                      <a:schemeClr val="bg1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compact, convex, and of diameter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chemeClr val="bg1"/>
                    </a:solidFill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</a:t>
                </a:r>
                <a:r>
                  <a:rPr lang="en-US" i="1" dirty="0">
                    <a:solidFill>
                      <a:schemeClr val="bg1"/>
                    </a:solidFill>
                  </a:rPr>
                  <a:t>gradually expansive </a:t>
                </a:r>
                <a:r>
                  <a:rPr lang="en-US" dirty="0">
                    <a:solidFill>
                      <a:schemeClr val="bg1"/>
                    </a:solidFill>
                  </a:rPr>
                  <a:t>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it holds: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00922B-1871-907C-923A-3F237F157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80" y="1314542"/>
                <a:ext cx="10688825" cy="1345625"/>
              </a:xfrm>
              <a:prstGeom prst="rect">
                <a:avLst/>
              </a:prstGeom>
              <a:blipFill>
                <a:blip r:embed="rId2"/>
                <a:stretch>
                  <a:fillRect l="-474" t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32C605C-F361-FD48-C681-F29D9C621C91}"/>
              </a:ext>
            </a:extLst>
          </p:cNvPr>
          <p:cNvSpPr/>
          <p:nvPr/>
        </p:nvSpPr>
        <p:spPr>
          <a:xfrm>
            <a:off x="457200" y="2875546"/>
            <a:ext cx="11213432" cy="26906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0706ED-8448-A50D-7926-669F83458686}"/>
                  </a:ext>
                </a:extLst>
              </p:cNvPr>
              <p:cNvSpPr txBox="1"/>
              <p:nvPr/>
            </p:nvSpPr>
            <p:spPr>
              <a:xfrm>
                <a:off x="705080" y="2899605"/>
                <a:ext cx="10688825" cy="266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>
                    <a:solidFill>
                      <a:schemeClr val="bg1"/>
                    </a:solidFill>
                  </a:rPr>
                  <a:t>Theorem</a:t>
                </a:r>
                <a:r>
                  <a:rPr lang="en-US" dirty="0">
                    <a:solidFill>
                      <a:schemeClr val="bg1"/>
                    </a:solidFill>
                  </a:rPr>
                  <a:t>.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there is a choice of parameters in GHAL such that GHAL runs in finite time and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that satisfies: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dirty="0">
                    <a:solidFill>
                      <a:schemeClr val="bg1"/>
                    </a:solidFill>
                  </a:rPr>
                  <a:t>In particular,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≤0.4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 then GHAL with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=0.975,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=1/1.01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output such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within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iterations, each requiring a constant number of calls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0706ED-8448-A50D-7926-669F83458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80" y="2899605"/>
                <a:ext cx="10688825" cy="2666564"/>
              </a:xfrm>
              <a:prstGeom prst="rect">
                <a:avLst/>
              </a:prstGeom>
              <a:blipFill>
                <a:blip r:embed="rId3"/>
                <a:stretch>
                  <a:fillRect l="-474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9691D7-EA86-542E-6552-59A9334F2D60}"/>
                  </a:ext>
                </a:extLst>
              </p:cNvPr>
              <p:cNvSpPr txBox="1"/>
              <p:nvPr/>
            </p:nvSpPr>
            <p:spPr>
              <a:xfrm>
                <a:off x="457200" y="5787186"/>
                <a:ext cx="11213432" cy="41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Observe that this theorem implies that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it must be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=0.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9691D7-EA86-542E-6552-59A9334F2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87186"/>
                <a:ext cx="11213432" cy="418576"/>
              </a:xfrm>
              <a:prstGeom prst="rect">
                <a:avLst/>
              </a:prstGeom>
              <a:blipFill>
                <a:blip r:embed="rId4"/>
                <a:stretch>
                  <a:fillRect l="-453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F6C3A3F8-7E90-E954-D6D9-9022960A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31BDB807-2623-08A6-DB41-6627D869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35540F4D-3879-3EDB-2441-00888238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2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BF70-AD0E-7CA9-011C-B18B15D0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open questions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577AF-E59D-80D3-39BA-53CECBB68C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079" y="1234500"/>
                <a:ext cx="10859391" cy="494246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/>
                  <a:t>Algorithms based on fixed-step Halpern iteration that can automatically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adapt to the Lipschitz constant</a:t>
                </a:r>
                <a:r>
                  <a:rPr lang="en-US" sz="2000" dirty="0"/>
                  <a:t> of the operator. Results apply to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general normed vector spaces</a:t>
                </a:r>
                <a:r>
                  <a:rPr lang="en-US" sz="2000" dirty="0"/>
                  <a:t>. Can be generalized to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non-positively curved geodesic metric spaces </a:t>
                </a:r>
                <a:r>
                  <a:rPr lang="en-US" sz="2000" dirty="0"/>
                  <a:t>(haven’t talked about this part)</a:t>
                </a:r>
              </a:p>
              <a:p>
                <a:r>
                  <a:rPr lang="en-US" sz="2000" dirty="0"/>
                  <a:t>The first results for approximating the fixed-point error in dimension-independent time when the operator is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expansive</a:t>
                </a:r>
                <a:r>
                  <a:rPr lang="en-US" sz="2000" dirty="0"/>
                  <a:t> (with Lipschitz constant larger than one)</a:t>
                </a:r>
              </a:p>
              <a:p>
                <a:r>
                  <a:rPr lang="en-US" sz="2000" dirty="0"/>
                  <a:t>Introduced the class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-gradually expansive operators </a:t>
                </a:r>
                <a:r>
                  <a:rPr lang="en-US" sz="2000" dirty="0"/>
                  <a:t>and showed their fixed-point error can be made arbitrarily small (if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is up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≈0.4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b="1" dirty="0">
                    <a:solidFill>
                      <a:schemeClr val="accent5"/>
                    </a:solidFill>
                  </a:rPr>
                  <a:t>Open Questions</a:t>
                </a:r>
                <a:r>
                  <a:rPr lang="en-US" sz="2000" dirty="0"/>
                  <a:t>:</a:t>
                </a:r>
              </a:p>
              <a:p>
                <a:r>
                  <a:rPr lang="en-US" sz="2000" dirty="0"/>
                  <a:t>More examples for gradually expansive operators. Do common problems in game theory or ML satisfy this property (even numerically)?</a:t>
                </a:r>
              </a:p>
              <a:p>
                <a:r>
                  <a:rPr lang="en-US" sz="2000" dirty="0"/>
                  <a:t>Is it possible to improve the bound on the fixed-point error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/>
                  <a:t>What kind of bounds are possible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satisfies some notion of a local error bound?</a:t>
                </a:r>
              </a:p>
              <a:p>
                <a:pPr marL="0" indent="0" algn="ctr">
                  <a:spcBef>
                    <a:spcPts val="2200"/>
                  </a:spcBef>
                  <a:buNone/>
                </a:pPr>
                <a:r>
                  <a:rPr lang="en-US" sz="2000" dirty="0">
                    <a:hlinkClick r:id="rId2"/>
                  </a:rPr>
                  <a:t>jelena@cs.wisc.edu</a:t>
                </a:r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8577AF-E59D-80D3-39BA-53CECBB68C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79" y="1234500"/>
                <a:ext cx="10859391" cy="4942464"/>
              </a:xfrm>
              <a:blipFill>
                <a:blip r:embed="rId3"/>
                <a:stretch>
                  <a:fillRect l="-467" t="-513" r="-1051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ubtitle 2">
            <a:extLst>
              <a:ext uri="{FF2B5EF4-FFF2-40B4-BE49-F238E27FC236}">
                <a16:creationId xmlns:a16="http://schemas.microsoft.com/office/drawing/2014/main" id="{8916641E-313C-5BA1-E84B-E0CF72E5E107}"/>
              </a:ext>
            </a:extLst>
          </p:cNvPr>
          <p:cNvSpPr txBox="1">
            <a:spLocks/>
          </p:cNvSpPr>
          <p:nvPr/>
        </p:nvSpPr>
        <p:spPr>
          <a:xfrm>
            <a:off x="627530" y="6176964"/>
            <a:ext cx="11295765" cy="651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40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60000"/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J. Diakonikolas</a:t>
            </a:r>
            <a:r>
              <a:rPr lang="en-US" sz="1400" dirty="0"/>
              <a:t>, “</a:t>
            </a:r>
            <a:r>
              <a:rPr lang="en-US" sz="1400" i="1" dirty="0"/>
              <a:t>Pushing the Complexity Boundaries of Fixed-Point Equations: Adaptation to Contraction and Controlled Expansion</a:t>
            </a:r>
            <a:r>
              <a:rPr lang="en-US" sz="1400" dirty="0"/>
              <a:t>,” </a:t>
            </a:r>
            <a:r>
              <a:rPr lang="en-US" sz="1400" dirty="0" err="1"/>
              <a:t>arXiv</a:t>
            </a:r>
            <a:r>
              <a:rPr lang="en-US" sz="1400" dirty="0"/>
              <a:t> preprint arXiv:2506.17698, June 2025.</a:t>
            </a:r>
          </a:p>
        </p:txBody>
      </p:sp>
      <p:pic>
        <p:nvPicPr>
          <p:cNvPr id="9" name="Picture 8" descr="A blue and gold logo&#10;&#10;Description automatically generated">
            <a:extLst>
              <a:ext uri="{FF2B5EF4-FFF2-40B4-BE49-F238E27FC236}">
                <a16:creationId xmlns:a16="http://schemas.microsoft.com/office/drawing/2014/main" id="{75F3336B-7953-A0B3-049D-B1F2EB7BD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252" y="260163"/>
            <a:ext cx="1379461" cy="629696"/>
          </a:xfrm>
          <a:prstGeom prst="rect">
            <a:avLst/>
          </a:prstGeom>
        </p:spPr>
      </p:pic>
      <p:pic>
        <p:nvPicPr>
          <p:cNvPr id="10" name="Picture 9" descr="A blue and white emblem with a shield and stars&#10;&#10;Description automatically generated">
            <a:extLst>
              <a:ext uri="{FF2B5EF4-FFF2-40B4-BE49-F238E27FC236}">
                <a16:creationId xmlns:a16="http://schemas.microsoft.com/office/drawing/2014/main" id="{250CCBC8-DBFB-B131-3587-0DEF08756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462" y="212410"/>
            <a:ext cx="725203" cy="725203"/>
          </a:xfrm>
          <a:prstGeom prst="rect">
            <a:avLst/>
          </a:prstGeom>
        </p:spPr>
      </p:pic>
      <p:pic>
        <p:nvPicPr>
          <p:cNvPr id="4" name="Picture 3" descr="A blue globe with white text&#10;&#10;Description automatically generated">
            <a:extLst>
              <a:ext uri="{FF2B5EF4-FFF2-40B4-BE49-F238E27FC236}">
                <a16:creationId xmlns:a16="http://schemas.microsoft.com/office/drawing/2014/main" id="{991C2AB6-1388-B395-E562-16662CF20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5952" y="208592"/>
            <a:ext cx="775368" cy="775368"/>
          </a:xfrm>
          <a:prstGeom prst="rect">
            <a:avLst/>
          </a:prstGeom>
        </p:spPr>
      </p:pic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5D7B4BC-42D8-C6A2-2106-5E97C368E5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5753" y="4515803"/>
            <a:ext cx="1618129" cy="16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A68B-67E0-89A9-4E5B-2E482907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solve fixed-point equations?</a:t>
            </a:r>
          </a:p>
        </p:txBody>
      </p:sp>
      <p:pic>
        <p:nvPicPr>
          <p:cNvPr id="1026" name="Picture 2" descr="Capital Markets Data Distribution: Post-Trade Processing and FX Trading">
            <a:extLst>
              <a:ext uri="{FF2B5EF4-FFF2-40B4-BE49-F238E27FC236}">
                <a16:creationId xmlns:a16="http://schemas.microsoft.com/office/drawing/2014/main" id="{6435EBD7-5540-3B5F-354E-7F5763B4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00" y="1223707"/>
            <a:ext cx="3641124" cy="25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88CC3A-B5D6-0BCA-C76F-A438EC2F1690}"/>
                  </a:ext>
                </a:extLst>
              </p:cNvPr>
              <p:cNvSpPr txBox="1"/>
              <p:nvPr/>
            </p:nvSpPr>
            <p:spPr>
              <a:xfrm>
                <a:off x="5042333" y="3100059"/>
                <a:ext cx="21346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88CC3A-B5D6-0BCA-C76F-A438EC2F1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333" y="3100059"/>
                <a:ext cx="213466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7B7C196-223A-C12F-088B-6B8AF7E83777}"/>
              </a:ext>
            </a:extLst>
          </p:cNvPr>
          <p:cNvSpPr/>
          <p:nvPr/>
        </p:nvSpPr>
        <p:spPr>
          <a:xfrm>
            <a:off x="5017188" y="3034835"/>
            <a:ext cx="2159811" cy="5921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An Introduction To Surrogate Optimization: intuition, illustration, case  study, and the code | Towards Data Science">
            <a:extLst>
              <a:ext uri="{FF2B5EF4-FFF2-40B4-BE49-F238E27FC236}">
                <a16:creationId xmlns:a16="http://schemas.microsoft.com/office/drawing/2014/main" id="{4AB6184B-430E-BE95-9DE6-65DE5B81B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6" y="1040946"/>
            <a:ext cx="4488928" cy="31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ynamical Systems | Mathematical Sciences | Loughborough University">
            <a:extLst>
              <a:ext uri="{FF2B5EF4-FFF2-40B4-BE49-F238E27FC236}">
                <a16:creationId xmlns:a16="http://schemas.microsoft.com/office/drawing/2014/main" id="{1A22B3B2-2D64-BBC1-B30D-F5873C70E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92" y="1106170"/>
            <a:ext cx="3877534" cy="21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lti-Agent Deep Reinforcement Learning in 13 Lines of Code Using  PettingZoo | by Jordan Terry | TDS Archive | Medium">
            <a:extLst>
              <a:ext uri="{FF2B5EF4-FFF2-40B4-BE49-F238E27FC236}">
                <a16:creationId xmlns:a16="http://schemas.microsoft.com/office/drawing/2014/main" id="{23B392C3-D01D-D13D-2C0C-1269A773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20" y="4081091"/>
            <a:ext cx="3970744" cy="23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do machine learning GANs work? - BBC Science Focus Magazine">
            <a:extLst>
              <a:ext uri="{FF2B5EF4-FFF2-40B4-BE49-F238E27FC236}">
                <a16:creationId xmlns:a16="http://schemas.microsoft.com/office/drawing/2014/main" id="{BB1A7384-8735-B0B2-CFD8-36E3207F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46" y="3113515"/>
            <a:ext cx="5616728" cy="37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2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B010A7-04AA-C29C-F399-6F6BB67DD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208" y="0"/>
            <a:ext cx="6081584" cy="3853030"/>
          </a:xfrm>
          <a:prstGeom prst="rect">
            <a:avLst/>
          </a:prstGeom>
        </p:spPr>
      </p:pic>
      <p:pic>
        <p:nvPicPr>
          <p:cNvPr id="5" name="Picture 8" descr="Multi-Agent Deep Reinforcement Learning in 13 Lines of Code Using  PettingZoo | by Jordan Terry | TDS Archive | Medium">
            <a:extLst>
              <a:ext uri="{FF2B5EF4-FFF2-40B4-BE49-F238E27FC236}">
                <a16:creationId xmlns:a16="http://schemas.microsoft.com/office/drawing/2014/main" id="{6E1A9483-832D-930A-AE9B-9B9CBF32E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20" y="4081091"/>
            <a:ext cx="3970744" cy="23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ow do machine learning GANs work? - BBC Science Focus Magazine">
            <a:extLst>
              <a:ext uri="{FF2B5EF4-FFF2-40B4-BE49-F238E27FC236}">
                <a16:creationId xmlns:a16="http://schemas.microsoft.com/office/drawing/2014/main" id="{B77C8CFF-2895-18F6-EED3-1C63F9F23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46" y="3113515"/>
            <a:ext cx="5616728" cy="37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1AD87-D4DC-7AF1-A24C-798F51C4D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6484611"/>
            <a:ext cx="7772400" cy="37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3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E2D-C2B5-FBD5-D3D7-AA0C39A41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we know about this problem: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EDA9D-C89F-DFE4-49F9-0576011A3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Existence of fixed points (a very small sample of known results)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9922-A4A2-70CD-6DA4-0502C5E2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Jelena Diakonikolas (UW-Madison)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B588-AF95-40FA-0F68-3489709A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Efficient Solvers for Fixed-Point Equations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51491-2C6E-CF0E-DCAE-FAABB25F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5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FEB00-90BC-CEB4-055B-EE4B2C31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a fixed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C7D57-4A3E-E23C-C1A3-F3F596085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080" y="1256016"/>
                <a:ext cx="10796530" cy="637331"/>
              </a:xfrm>
            </p:spPr>
            <p:txBody>
              <a:bodyPr/>
              <a:lstStyle/>
              <a:p>
                <a:r>
                  <a:rPr lang="en-US" dirty="0"/>
                  <a:t>Finite-dimensional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C7D57-4A3E-E23C-C1A3-F3F596085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80" y="1256016"/>
                <a:ext cx="10796530" cy="637331"/>
              </a:xfrm>
              <a:blipFill>
                <a:blip r:embed="rId2"/>
                <a:stretch>
                  <a:fillRect l="-823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0956673-DA16-3191-2F3C-C39A6C1B7A19}"/>
              </a:ext>
            </a:extLst>
          </p:cNvPr>
          <p:cNvGrpSpPr/>
          <p:nvPr/>
        </p:nvGrpSpPr>
        <p:grpSpPr>
          <a:xfrm>
            <a:off x="489927" y="2269867"/>
            <a:ext cx="10622722" cy="1240700"/>
            <a:chOff x="489927" y="1871831"/>
            <a:chExt cx="10622722" cy="12407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1044A5F-FC94-DFA6-7031-7778D484BC28}"/>
                </a:ext>
              </a:extLst>
            </p:cNvPr>
            <p:cNvCxnSpPr/>
            <p:nvPr/>
          </p:nvCxnSpPr>
          <p:spPr>
            <a:xfrm>
              <a:off x="705080" y="2485016"/>
              <a:ext cx="1018165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4F6736D-8182-81CA-A0A9-02F4175C947C}"/>
                    </a:ext>
                  </a:extLst>
                </p:cNvPr>
                <p:cNvSpPr txBox="1"/>
                <p:nvPr/>
              </p:nvSpPr>
              <p:spPr>
                <a:xfrm>
                  <a:off x="8089751" y="1871831"/>
                  <a:ext cx="30228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Lipschitz constant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dirty="0"/>
                    <a:t>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4F6736D-8182-81CA-A0A9-02F4175C9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751" y="1871831"/>
                  <a:ext cx="302289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250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3472D02-16FE-6A01-407E-9020F42269F4}"/>
                </a:ext>
              </a:extLst>
            </p:cNvPr>
            <p:cNvCxnSpPr/>
            <p:nvPr/>
          </p:nvCxnSpPr>
          <p:spPr>
            <a:xfrm>
              <a:off x="705080" y="2355925"/>
              <a:ext cx="0" cy="258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0FC57C-12CA-018A-7F01-5533EF175B6C}"/>
                </a:ext>
              </a:extLst>
            </p:cNvPr>
            <p:cNvCxnSpPr/>
            <p:nvPr/>
          </p:nvCxnSpPr>
          <p:spPr>
            <a:xfrm>
              <a:off x="3288714" y="2357717"/>
              <a:ext cx="0" cy="258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6C529E-7BC7-F729-6196-1758F067A288}"/>
                    </a:ext>
                  </a:extLst>
                </p:cNvPr>
                <p:cNvSpPr txBox="1"/>
                <p:nvPr/>
              </p:nvSpPr>
              <p:spPr>
                <a:xfrm>
                  <a:off x="489927" y="2743199"/>
                  <a:ext cx="430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6C529E-7BC7-F729-6196-1758F067A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27" y="2743199"/>
                  <a:ext cx="43030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8345976-CA2D-8F15-068E-4347857EF78B}"/>
                    </a:ext>
                  </a:extLst>
                </p:cNvPr>
                <p:cNvSpPr txBox="1"/>
                <p:nvPr/>
              </p:nvSpPr>
              <p:spPr>
                <a:xfrm>
                  <a:off x="3073561" y="2743199"/>
                  <a:ext cx="430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8345976-CA2D-8F15-068E-4347857EF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561" y="2743199"/>
                  <a:ext cx="43030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7F60155-9493-7601-E782-9B7D4D9FC438}"/>
              </a:ext>
            </a:extLst>
          </p:cNvPr>
          <p:cNvSpPr/>
          <p:nvPr/>
        </p:nvSpPr>
        <p:spPr>
          <a:xfrm rot="5400000">
            <a:off x="1843934" y="1804824"/>
            <a:ext cx="287538" cy="2500700"/>
          </a:xfrm>
          <a:prstGeom prst="rightBrace">
            <a:avLst>
              <a:gd name="adj1" fmla="val 11184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680F9-C714-ABF5-38FD-0F88336314E5}"/>
              </a:ext>
            </a:extLst>
          </p:cNvPr>
          <p:cNvSpPr txBox="1"/>
          <p:nvPr/>
        </p:nvSpPr>
        <p:spPr>
          <a:xfrm>
            <a:off x="705079" y="3827036"/>
            <a:ext cx="457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Guaranteed to exist, by classical Banach fixed point theorem [</a:t>
            </a:r>
            <a:r>
              <a:rPr lang="en-US" dirty="0">
                <a:solidFill>
                  <a:schemeClr val="accent5"/>
                </a:solidFill>
              </a:rPr>
              <a:t>Banach, 1922</a:t>
            </a:r>
            <a:r>
              <a:rPr lang="en-US" dirty="0"/>
              <a:t>]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6D758DF-9092-303F-2D15-6E6CA91C61CC}"/>
              </a:ext>
            </a:extLst>
          </p:cNvPr>
          <p:cNvSpPr/>
          <p:nvPr/>
        </p:nvSpPr>
        <p:spPr>
          <a:xfrm rot="5400000">
            <a:off x="5657518" y="-1947787"/>
            <a:ext cx="287538" cy="10149385"/>
          </a:xfrm>
          <a:prstGeom prst="rightBrace">
            <a:avLst>
              <a:gd name="adj1" fmla="val 11184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F2CB5A-49DB-520A-87CC-C424263ECFA4}"/>
                  </a:ext>
                </a:extLst>
              </p:cNvPr>
              <p:cNvSpPr txBox="1"/>
              <p:nvPr/>
            </p:nvSpPr>
            <p:spPr>
              <a:xfrm>
                <a:off x="5171295" y="4150201"/>
                <a:ext cx="510225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Guaranteed to exist 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a self-map of a compact convex set, by classical Brouwer fixed point theorem [</a:t>
                </a:r>
                <a:r>
                  <a:rPr lang="en-US" dirty="0">
                    <a:solidFill>
                      <a:schemeClr val="accent5"/>
                    </a:solidFill>
                  </a:rPr>
                  <a:t>Brouwer, 1911</a:t>
                </a:r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F2CB5A-49DB-520A-87CC-C424263EC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295" y="4150201"/>
                <a:ext cx="5102258" cy="923330"/>
              </a:xfrm>
              <a:prstGeom prst="rect">
                <a:avLst/>
              </a:prstGeom>
              <a:blipFill>
                <a:blip r:embed="rId6"/>
                <a:stretch>
                  <a:fillRect l="-995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8">
            <a:extLst>
              <a:ext uri="{FF2B5EF4-FFF2-40B4-BE49-F238E27FC236}">
                <a16:creationId xmlns:a16="http://schemas.microsoft.com/office/drawing/2014/main" id="{711C69BB-9C1F-2C01-A8F0-A19EBB6B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E8F13B34-2774-0B01-68E2-674E30E3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19" name="Slide Number Placeholder 14">
            <a:extLst>
              <a:ext uri="{FF2B5EF4-FFF2-40B4-BE49-F238E27FC236}">
                <a16:creationId xmlns:a16="http://schemas.microsoft.com/office/drawing/2014/main" id="{FCBA2326-2F53-A246-EF66-E4E5D57B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0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FEB00-90BC-CEB4-055B-EE4B2C31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of a fixed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C7D57-4A3E-E23C-C1A3-F3F596085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5080" y="1256016"/>
                <a:ext cx="10796530" cy="637331"/>
              </a:xfrm>
            </p:spPr>
            <p:txBody>
              <a:bodyPr/>
              <a:lstStyle/>
              <a:p>
                <a:r>
                  <a:rPr lang="en-US" dirty="0"/>
                  <a:t>Infinite-dimensional Banach space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AC7D57-4A3E-E23C-C1A3-F3F596085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5080" y="1256016"/>
                <a:ext cx="10796530" cy="637331"/>
              </a:xfrm>
              <a:blipFill>
                <a:blip r:embed="rId2"/>
                <a:stretch>
                  <a:fillRect l="-823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0956673-DA16-3191-2F3C-C39A6C1B7A19}"/>
              </a:ext>
            </a:extLst>
          </p:cNvPr>
          <p:cNvGrpSpPr/>
          <p:nvPr/>
        </p:nvGrpSpPr>
        <p:grpSpPr>
          <a:xfrm>
            <a:off x="489927" y="2269867"/>
            <a:ext cx="10622722" cy="1240700"/>
            <a:chOff x="489927" y="1871831"/>
            <a:chExt cx="10622722" cy="12407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1044A5F-FC94-DFA6-7031-7778D484BC28}"/>
                </a:ext>
              </a:extLst>
            </p:cNvPr>
            <p:cNvCxnSpPr/>
            <p:nvPr/>
          </p:nvCxnSpPr>
          <p:spPr>
            <a:xfrm>
              <a:off x="705080" y="2485016"/>
              <a:ext cx="1018165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4F6736D-8182-81CA-A0A9-02F4175C947C}"/>
                    </a:ext>
                  </a:extLst>
                </p:cNvPr>
                <p:cNvSpPr txBox="1"/>
                <p:nvPr/>
              </p:nvSpPr>
              <p:spPr>
                <a:xfrm>
                  <a:off x="8089751" y="1871831"/>
                  <a:ext cx="30228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Lipschitz constant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dirty="0"/>
                    <a:t> of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4F6736D-8182-81CA-A0A9-02F4175C94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9751" y="1871831"/>
                  <a:ext cx="302289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250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3472D02-16FE-6A01-407E-9020F42269F4}"/>
                </a:ext>
              </a:extLst>
            </p:cNvPr>
            <p:cNvCxnSpPr/>
            <p:nvPr/>
          </p:nvCxnSpPr>
          <p:spPr>
            <a:xfrm>
              <a:off x="705080" y="2355925"/>
              <a:ext cx="0" cy="258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0FC57C-12CA-018A-7F01-5533EF175B6C}"/>
                </a:ext>
              </a:extLst>
            </p:cNvPr>
            <p:cNvCxnSpPr/>
            <p:nvPr/>
          </p:nvCxnSpPr>
          <p:spPr>
            <a:xfrm>
              <a:off x="3288714" y="2357717"/>
              <a:ext cx="0" cy="25818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6C529E-7BC7-F729-6196-1758F067A288}"/>
                    </a:ext>
                  </a:extLst>
                </p:cNvPr>
                <p:cNvSpPr txBox="1"/>
                <p:nvPr/>
              </p:nvSpPr>
              <p:spPr>
                <a:xfrm>
                  <a:off x="489927" y="2743199"/>
                  <a:ext cx="430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6C529E-7BC7-F729-6196-1758F067A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27" y="2743199"/>
                  <a:ext cx="43030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8345976-CA2D-8F15-068E-4347857EF78B}"/>
                    </a:ext>
                  </a:extLst>
                </p:cNvPr>
                <p:cNvSpPr txBox="1"/>
                <p:nvPr/>
              </p:nvSpPr>
              <p:spPr>
                <a:xfrm>
                  <a:off x="3073561" y="2743199"/>
                  <a:ext cx="4303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8345976-CA2D-8F15-068E-4347857EF7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561" y="2743199"/>
                  <a:ext cx="43030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Right Brace 12">
            <a:extLst>
              <a:ext uri="{FF2B5EF4-FFF2-40B4-BE49-F238E27FC236}">
                <a16:creationId xmlns:a16="http://schemas.microsoft.com/office/drawing/2014/main" id="{A7F60155-9493-7601-E782-9B7D4D9FC438}"/>
              </a:ext>
            </a:extLst>
          </p:cNvPr>
          <p:cNvSpPr/>
          <p:nvPr/>
        </p:nvSpPr>
        <p:spPr>
          <a:xfrm rot="5400000">
            <a:off x="1843934" y="1804824"/>
            <a:ext cx="287538" cy="2500700"/>
          </a:xfrm>
          <a:prstGeom prst="rightBrace">
            <a:avLst>
              <a:gd name="adj1" fmla="val 11184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0680F9-C714-ABF5-38FD-0F88336314E5}"/>
              </a:ext>
            </a:extLst>
          </p:cNvPr>
          <p:cNvSpPr txBox="1"/>
          <p:nvPr/>
        </p:nvSpPr>
        <p:spPr>
          <a:xfrm>
            <a:off x="705079" y="3827036"/>
            <a:ext cx="457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Guaranteed to exist, by classical Banach fixed point theorem [</a:t>
            </a:r>
            <a:r>
              <a:rPr lang="en-US" dirty="0">
                <a:solidFill>
                  <a:schemeClr val="accent5"/>
                </a:solidFill>
              </a:rPr>
              <a:t>Banach, 1922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2D5C4D-52E4-F156-E07E-590CF9F05C19}"/>
                  </a:ext>
                </a:extLst>
              </p:cNvPr>
              <p:cNvSpPr/>
              <p:nvPr/>
            </p:nvSpPr>
            <p:spPr>
              <a:xfrm>
                <a:off x="737352" y="1811770"/>
                <a:ext cx="7648657" cy="45809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Assumption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convex, compact, of diameter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2D5C4D-52E4-F156-E07E-590CF9F05C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52" y="1811770"/>
                <a:ext cx="7648657" cy="458097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37CF194-82EF-75C5-69A9-BD4E0873843B}"/>
              </a:ext>
            </a:extLst>
          </p:cNvPr>
          <p:cNvSpPr/>
          <p:nvPr/>
        </p:nvSpPr>
        <p:spPr>
          <a:xfrm>
            <a:off x="3288714" y="2624868"/>
            <a:ext cx="7479691" cy="258184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5EAB14-B0F6-CB33-936F-924BBFE0F13C}"/>
              </a:ext>
            </a:extLst>
          </p:cNvPr>
          <p:cNvCxnSpPr>
            <a:endCxn id="11" idx="2"/>
          </p:cNvCxnSpPr>
          <p:nvPr/>
        </p:nvCxnSpPr>
        <p:spPr>
          <a:xfrm flipV="1">
            <a:off x="3288714" y="3510567"/>
            <a:ext cx="0" cy="11336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34C966-2364-ED43-49BB-328B903F77D7}"/>
                  </a:ext>
                </a:extLst>
              </p:cNvPr>
              <p:cNvSpPr txBox="1"/>
              <p:nvPr/>
            </p:nvSpPr>
            <p:spPr>
              <a:xfrm>
                <a:off x="1026476" y="4822704"/>
                <a:ext cx="55066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Brouwer’s fixed point theorem fails already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[</a:t>
                </a:r>
                <a:r>
                  <a:rPr lang="en-US" dirty="0">
                    <a:solidFill>
                      <a:schemeClr val="accent5"/>
                    </a:solidFill>
                  </a:rPr>
                  <a:t>Browder, 1965</a:t>
                </a:r>
                <a:r>
                  <a:rPr lang="en-US" dirty="0"/>
                  <a:t>], [</a:t>
                </a:r>
                <a:r>
                  <a:rPr lang="en-US" dirty="0">
                    <a:solidFill>
                      <a:schemeClr val="accent5"/>
                    </a:solidFill>
                  </a:rPr>
                  <a:t>Kirk, 1965</a:t>
                </a:r>
                <a:r>
                  <a:rPr lang="en-US" dirty="0"/>
                  <a:t>], [</a:t>
                </a:r>
                <a:r>
                  <a:rPr lang="en-US" dirty="0" err="1">
                    <a:solidFill>
                      <a:schemeClr val="accent5"/>
                    </a:solidFill>
                  </a:rPr>
                  <a:t>Göhde</a:t>
                </a:r>
                <a:r>
                  <a:rPr lang="en-US" dirty="0">
                    <a:solidFill>
                      <a:schemeClr val="accent5"/>
                    </a:solidFill>
                  </a:rPr>
                  <a:t>, 1965</a:t>
                </a:r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34C966-2364-ED43-49BB-328B903F7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76" y="4822704"/>
                <a:ext cx="5506666" cy="646331"/>
              </a:xfrm>
              <a:prstGeom prst="rect">
                <a:avLst/>
              </a:prstGeom>
              <a:blipFill>
                <a:blip r:embed="rId7"/>
                <a:stretch>
                  <a:fillRect l="-920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>
            <a:extLst>
              <a:ext uri="{FF2B5EF4-FFF2-40B4-BE49-F238E27FC236}">
                <a16:creationId xmlns:a16="http://schemas.microsoft.com/office/drawing/2014/main" id="{D99B33C9-3199-7C51-DE69-892FACFF1312}"/>
              </a:ext>
            </a:extLst>
          </p:cNvPr>
          <p:cNvSpPr/>
          <p:nvPr/>
        </p:nvSpPr>
        <p:spPr>
          <a:xfrm rot="5400000">
            <a:off x="6926747" y="-659587"/>
            <a:ext cx="224985" cy="7482386"/>
          </a:xfrm>
          <a:prstGeom prst="rightBrace">
            <a:avLst>
              <a:gd name="adj1" fmla="val 111845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668BC-DB0D-B7C2-A096-F72AAC0D96AC}"/>
                  </a:ext>
                </a:extLst>
              </p:cNvPr>
              <p:cNvSpPr txBox="1"/>
              <p:nvPr/>
            </p:nvSpPr>
            <p:spPr>
              <a:xfrm>
                <a:off x="5125755" y="3278739"/>
                <a:ext cx="5702667" cy="150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Smallest fixed-point error (“minimum distance/displacement problem”)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inf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type m:val="skw"/>
                                  <m:ctrlP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and this inequality is </a:t>
                </a:r>
                <a:r>
                  <a:rPr lang="en-US" dirty="0">
                    <a:solidFill>
                      <a:schemeClr val="accent2"/>
                    </a:solidFill>
                  </a:rPr>
                  <a:t>tight in general </a:t>
                </a:r>
                <a:r>
                  <a:rPr lang="en-US" dirty="0"/>
                  <a:t>[</a:t>
                </a:r>
                <a:r>
                  <a:rPr lang="en-US" dirty="0">
                    <a:solidFill>
                      <a:schemeClr val="accent5"/>
                    </a:solidFill>
                  </a:rPr>
                  <a:t>Goebel, 1973</a:t>
                </a:r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668BC-DB0D-B7C2-A096-F72AAC0D9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755" y="3278739"/>
                <a:ext cx="5702667" cy="1508555"/>
              </a:xfrm>
              <a:prstGeom prst="rect">
                <a:avLst/>
              </a:prstGeom>
              <a:blipFill>
                <a:blip r:embed="rId8"/>
                <a:stretch>
                  <a:fillRect l="-889" t="-2521" b="-2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81E4A3F-2A65-2692-D87B-540681F8D29C}"/>
                  </a:ext>
                </a:extLst>
              </p:cNvPr>
              <p:cNvSpPr/>
              <p:nvPr/>
            </p:nvSpPr>
            <p:spPr>
              <a:xfrm>
                <a:off x="737351" y="5647550"/>
                <a:ext cx="10375298" cy="458097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For the rest of the talk</a:t>
                </a:r>
                <a:r>
                  <a:rPr lang="en-US" dirty="0"/>
                  <a:t>, whenever we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we make the above </a:t>
                </a:r>
                <a:r>
                  <a:rPr lang="en-US" b="1" dirty="0"/>
                  <a:t>Assumption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81E4A3F-2A65-2692-D87B-540681F8D2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51" y="5647550"/>
                <a:ext cx="10375298" cy="458097"/>
              </a:xfrm>
              <a:prstGeom prst="rect">
                <a:avLst/>
              </a:prstGeom>
              <a:blipFill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Date Placeholder 8">
            <a:extLst>
              <a:ext uri="{FF2B5EF4-FFF2-40B4-BE49-F238E27FC236}">
                <a16:creationId xmlns:a16="http://schemas.microsoft.com/office/drawing/2014/main" id="{9AF95D9A-CD45-7D82-71D4-36B35E94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26" name="Footer Placeholder 11">
            <a:extLst>
              <a:ext uri="{FF2B5EF4-FFF2-40B4-BE49-F238E27FC236}">
                <a16:creationId xmlns:a16="http://schemas.microsoft.com/office/drawing/2014/main" id="{A5E7FAE4-0770-01DC-6B28-34C0A12C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27" name="Slide Number Placeholder 14">
            <a:extLst>
              <a:ext uri="{FF2B5EF4-FFF2-40B4-BE49-F238E27FC236}">
                <a16:creationId xmlns:a16="http://schemas.microsoft.com/office/drawing/2014/main" id="{6C837475-382D-3B07-7965-3E3F444D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  <p:bldP spid="4" grpId="0" animBg="1"/>
      <p:bldP spid="7" grpId="0" animBg="1"/>
      <p:bldP spid="21" grpId="0"/>
      <p:bldP spid="22" grpId="0" animBg="1"/>
      <p:bldP spid="23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E2D-C2B5-FBD5-D3D7-AA0C39A41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we know about this problem: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EDA9D-C89F-DFE4-49F9-0576011A3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Complexity of finding elements with small fixed-point error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9922-A4A2-70CD-6DA4-0502C5E2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Jelena Diakonikolas (UW-Madison)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DB588-AF95-40FA-0F68-3489709A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Efficient Solvers for Fixed-Point Equations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51491-2C6E-CF0E-DCAE-FAABB25F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5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D30A-8F2C-BDA7-4C8D-69C001FA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A351B-8007-4E79-18E2-0A652F4D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80" y="4747762"/>
            <a:ext cx="10796530" cy="1477329"/>
          </a:xfrm>
        </p:spPr>
        <p:txBody>
          <a:bodyPr>
            <a:normAutofit/>
          </a:bodyPr>
          <a:lstStyle/>
          <a:p>
            <a:r>
              <a:rPr lang="en-US" sz="1800" dirty="0"/>
              <a:t>Nearly all algorithms for solving fixed-point equations are oracle-based</a:t>
            </a:r>
          </a:p>
          <a:p>
            <a:r>
              <a:rPr lang="en-US" sz="1800" dirty="0"/>
              <a:t>Worth a mention: the challenges associated with approximating (Brouwer) fixed-point equations (finite dimension, convex compact set) inspired reduction-based complexity classes in TCS like PPAD [</a:t>
            </a:r>
            <a:r>
              <a:rPr lang="en-US" sz="1800" dirty="0">
                <a:solidFill>
                  <a:schemeClr val="accent5"/>
                </a:solidFill>
              </a:rPr>
              <a:t>Papadimitriou, 1994</a:t>
            </a:r>
            <a:r>
              <a:rPr lang="en-US" sz="1800" dirty="0"/>
              <a:t>] and FIXP [</a:t>
            </a:r>
            <a:r>
              <a:rPr lang="en-US" sz="1800" dirty="0" err="1">
                <a:solidFill>
                  <a:schemeClr val="accent5"/>
                </a:solidFill>
              </a:rPr>
              <a:t>Etessami</a:t>
            </a:r>
            <a:r>
              <a:rPr lang="en-US" sz="1800" dirty="0">
                <a:solidFill>
                  <a:schemeClr val="accent5"/>
                </a:solidFill>
              </a:rPr>
              <a:t>, </a:t>
            </a:r>
            <a:r>
              <a:rPr lang="en-US" sz="1800" dirty="0" err="1">
                <a:solidFill>
                  <a:schemeClr val="accent5"/>
                </a:solidFill>
              </a:rPr>
              <a:t>Yannakakis</a:t>
            </a:r>
            <a:r>
              <a:rPr lang="en-US" sz="1800" dirty="0">
                <a:solidFill>
                  <a:schemeClr val="accent5"/>
                </a:solidFill>
              </a:rPr>
              <a:t>, 2010</a:t>
            </a:r>
            <a:r>
              <a:rPr lang="en-US" sz="1800" dirty="0"/>
              <a:t>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2BE024-A230-6433-7423-4C36EB7179CB}"/>
              </a:ext>
            </a:extLst>
          </p:cNvPr>
          <p:cNvSpPr/>
          <p:nvPr/>
        </p:nvSpPr>
        <p:spPr>
          <a:xfrm>
            <a:off x="705080" y="1263312"/>
            <a:ext cx="10592573" cy="17806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9D6DF8-2897-1242-B419-B708FAD1518C}"/>
                  </a:ext>
                </a:extLst>
              </p:cNvPr>
              <p:cNvSpPr txBox="1"/>
              <p:nvPr/>
            </p:nvSpPr>
            <p:spPr>
              <a:xfrm>
                <a:off x="787681" y="1402953"/>
                <a:ext cx="1054444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Oracle </a:t>
                </a:r>
                <a:r>
                  <a:rPr lang="en-US" dirty="0">
                    <a:solidFill>
                      <a:schemeClr val="bg1"/>
                    </a:solidFill>
                  </a:rPr>
                  <a:t>(or </a:t>
                </a:r>
                <a:r>
                  <a:rPr lang="en-US" b="1" dirty="0">
                    <a:solidFill>
                      <a:schemeClr val="bg1"/>
                    </a:solidFill>
                  </a:rPr>
                  <a:t>information-based</a:t>
                </a:r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  <a:r>
                  <a:rPr lang="en-US" b="1" dirty="0">
                    <a:solidFill>
                      <a:schemeClr val="bg1"/>
                    </a:solidFill>
                  </a:rPr>
                  <a:t> complexity</a:t>
                </a:r>
                <a:r>
                  <a:rPr lang="en-US" dirty="0">
                    <a:solidFill>
                      <a:schemeClr val="bg1"/>
                    </a:solidFill>
                  </a:rPr>
                  <a:t> [</a:t>
                </a:r>
                <a:r>
                  <a:rPr lang="en-US" dirty="0" err="1">
                    <a:solidFill>
                      <a:schemeClr val="bg1"/>
                    </a:solidFill>
                  </a:rPr>
                  <a:t>Nemirovski</a:t>
                </a:r>
                <a:r>
                  <a:rPr lang="en-US" dirty="0">
                    <a:solidFill>
                      <a:schemeClr val="bg1"/>
                    </a:solidFill>
                  </a:rPr>
                  <a:t>-Yudin, 1983], [Traub-</a:t>
                </a:r>
                <a:r>
                  <a:rPr lang="en-US" dirty="0" err="1">
                    <a:solidFill>
                      <a:schemeClr val="bg1"/>
                    </a:solidFill>
                  </a:rPr>
                  <a:t>Wozniakovski</a:t>
                </a:r>
                <a:r>
                  <a:rPr lang="en-US" dirty="0">
                    <a:solidFill>
                      <a:schemeClr val="bg1"/>
                    </a:solidFill>
                  </a:rPr>
                  <a:t>, 1980]: 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Given oracle access to an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belonging to a certain class (e.g.,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-Lipschitz operators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 and a target 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&gt;0,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what is the smallest number of queries 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that any algorithm must take on its worst-case instance in the class to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9D6DF8-2897-1242-B419-B708FAD15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81" y="1402953"/>
                <a:ext cx="10544446" cy="1477328"/>
              </a:xfrm>
              <a:prstGeom prst="rect">
                <a:avLst/>
              </a:prstGeom>
              <a:blipFill>
                <a:blip r:embed="rId2"/>
                <a:stretch>
                  <a:fillRect l="-361" t="-1709" r="-361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9F91887-D4CF-9D6A-FAD6-701EE81A9E52}"/>
              </a:ext>
            </a:extLst>
          </p:cNvPr>
          <p:cNvSpPr/>
          <p:nvPr/>
        </p:nvSpPr>
        <p:spPr>
          <a:xfrm>
            <a:off x="4790978" y="3258902"/>
            <a:ext cx="2174541" cy="1322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A3FE0F-F526-7E6B-7083-417F08C3786B}"/>
              </a:ext>
            </a:extLst>
          </p:cNvPr>
          <p:cNvCxnSpPr/>
          <p:nvPr/>
        </p:nvCxnSpPr>
        <p:spPr>
          <a:xfrm>
            <a:off x="4123830" y="3921500"/>
            <a:ext cx="666505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ttp://pythiaofdelphi.weebly.com/uploads/1/4/2/7/14279747/5051458.jpg?0">
            <a:extLst>
              <a:ext uri="{FF2B5EF4-FFF2-40B4-BE49-F238E27FC236}">
                <a16:creationId xmlns:a16="http://schemas.microsoft.com/office/drawing/2014/main" id="{C68A1226-DD94-59B5-74FC-AD0C7B97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DEAF"/>
              </a:clrFrom>
              <a:clrTo>
                <a:srgbClr val="E6DE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84" y="3367341"/>
            <a:ext cx="1097819" cy="110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B4017E-CCF8-CA42-6A59-D24EBE1CF6BC}"/>
                  </a:ext>
                </a:extLst>
              </p:cNvPr>
              <p:cNvSpPr txBox="1"/>
              <p:nvPr/>
            </p:nvSpPr>
            <p:spPr>
              <a:xfrm>
                <a:off x="3019926" y="3730610"/>
                <a:ext cx="998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B4017E-CCF8-CA42-6A59-D24EBE1CF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926" y="3730610"/>
                <a:ext cx="998621" cy="369332"/>
              </a:xfrm>
              <a:prstGeom prst="rect">
                <a:avLst/>
              </a:prstGeom>
              <a:blipFill>
                <a:blip r:embed="rId4"/>
                <a:stretch>
                  <a:fillRect l="-5000"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023AC-9932-2D0B-D239-FE29B360E9FE}"/>
                  </a:ext>
                </a:extLst>
              </p:cNvPr>
              <p:cNvSpPr txBox="1"/>
              <p:nvPr/>
            </p:nvSpPr>
            <p:spPr>
              <a:xfrm>
                <a:off x="7840579" y="3739934"/>
                <a:ext cx="998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9023AC-9932-2D0B-D239-FE29B360E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579" y="3739934"/>
                <a:ext cx="99862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A57B49-83FA-6EF2-6777-7D405D4BE325}"/>
              </a:ext>
            </a:extLst>
          </p:cNvPr>
          <p:cNvCxnSpPr/>
          <p:nvPr/>
        </p:nvCxnSpPr>
        <p:spPr>
          <a:xfrm>
            <a:off x="6965519" y="3924600"/>
            <a:ext cx="666505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770CFDA5-B514-D8C6-63DA-651D2E2E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r>
              <a:rPr lang="en-US" dirty="0"/>
              <a:t>Jelena Diakonikolas (UW-Madison)</a:t>
            </a:r>
          </a:p>
        </p:txBody>
      </p:sp>
      <p:sp>
        <p:nvSpPr>
          <p:cNvPr id="15" name="Footer Placeholder 11">
            <a:extLst>
              <a:ext uri="{FF2B5EF4-FFF2-40B4-BE49-F238E27FC236}">
                <a16:creationId xmlns:a16="http://schemas.microsoft.com/office/drawing/2014/main" id="{4A6D73E6-B16C-290E-8021-437A8CFA8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Efficient Solvers for Fixed-Point Equations</a:t>
            </a:r>
          </a:p>
        </p:txBody>
      </p:sp>
      <p:sp>
        <p:nvSpPr>
          <p:cNvPr id="16" name="Slide Number Placeholder 14">
            <a:extLst>
              <a:ext uri="{FF2B5EF4-FFF2-40B4-BE49-F238E27FC236}">
                <a16:creationId xmlns:a16="http://schemas.microsoft.com/office/drawing/2014/main" id="{328C7491-8C3E-BA4A-4565-30730937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0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ccentBoxVTI">
  <a:themeElements>
    <a:clrScheme name="Madison">
      <a:dk1>
        <a:srgbClr val="000000"/>
      </a:dk1>
      <a:lt1>
        <a:srgbClr val="FFFFFF"/>
      </a:lt1>
      <a:dk2>
        <a:srgbClr val="042445"/>
      </a:dk2>
      <a:lt2>
        <a:srgbClr val="B4DCFA"/>
      </a:lt2>
      <a:accent1>
        <a:srgbClr val="C5050C"/>
      </a:accent1>
      <a:accent2>
        <a:srgbClr val="9B0000"/>
      </a:accent2>
      <a:accent3>
        <a:srgbClr val="DADFE1"/>
      </a:accent3>
      <a:accent4>
        <a:srgbClr val="646569"/>
      </a:accent4>
      <a:accent5>
        <a:srgbClr val="D77A00"/>
      </a:accent5>
      <a:accent6>
        <a:srgbClr val="D29B1E"/>
      </a:accent6>
      <a:hlink>
        <a:srgbClr val="0479A8"/>
      </a:hlink>
      <a:folHlink>
        <a:srgbClr val="42424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54118</TotalTime>
  <Words>2383</Words>
  <Application>Microsoft Macintosh PowerPoint</Application>
  <PresentationFormat>Widescreen</PresentationFormat>
  <Paragraphs>232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Avenir Book</vt:lpstr>
      <vt:lpstr>Avenir Next LT Pro</vt:lpstr>
      <vt:lpstr>Calibri</vt:lpstr>
      <vt:lpstr>Cambria Math</vt:lpstr>
      <vt:lpstr>Courier New</vt:lpstr>
      <vt:lpstr>Wingdings</vt:lpstr>
      <vt:lpstr>AccentBoxVTI</vt:lpstr>
      <vt:lpstr>On Efficient Solvers for Fixed-Point Equations:  Classical Results and New Twists</vt:lpstr>
      <vt:lpstr>Setup for this talk</vt:lpstr>
      <vt:lpstr>Why solve fixed-point equations?</vt:lpstr>
      <vt:lpstr>PowerPoint Presentation</vt:lpstr>
      <vt:lpstr>What we know about this problem:</vt:lpstr>
      <vt:lpstr>Existence of a fixed point</vt:lpstr>
      <vt:lpstr>Existence of a fixed point</vt:lpstr>
      <vt:lpstr>What we know about this problem:</vt:lpstr>
      <vt:lpstr>Complexity definitions</vt:lpstr>
      <vt:lpstr>Complexity in finite dimensions</vt:lpstr>
      <vt:lpstr>Complexity in finite dimensions</vt:lpstr>
      <vt:lpstr>Complexity in finite dimensions</vt:lpstr>
      <vt:lpstr>Complexity in infinite dimension</vt:lpstr>
      <vt:lpstr>Bottom Line &amp; Main Question</vt:lpstr>
      <vt:lpstr>New results and twists:</vt:lpstr>
      <vt:lpstr>Fixed-step Halpern Iteration (FixHal)</vt:lpstr>
      <vt:lpstr>Some simple observations</vt:lpstr>
      <vt:lpstr>Convergence of FixHal</vt:lpstr>
      <vt:lpstr>New results and twists:</vt:lpstr>
      <vt:lpstr>Gradual Halpern Algorithm (GHAL)</vt:lpstr>
      <vt:lpstr>Convergence of GHAL</vt:lpstr>
      <vt:lpstr>Quick numerical illustration for expansive operators</vt:lpstr>
      <vt:lpstr>Adaptive Gradual Halpern Algorithm (AdaGHAL)</vt:lpstr>
      <vt:lpstr>New results and twists:</vt:lpstr>
      <vt:lpstr>Gradually expansive operators</vt:lpstr>
      <vt:lpstr>Convergence of GHAL for gradually expansive operators</vt:lpstr>
      <vt:lpstr>Summary and 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726: Lecture 1 Administrivia and Class Overview</dc:title>
  <dc:creator>Diakonikolas, Jelena</dc:creator>
  <cp:lastModifiedBy>Diakonikolas, Jelena</cp:lastModifiedBy>
  <cp:revision>82</cp:revision>
  <dcterms:created xsi:type="dcterms:W3CDTF">2020-08-31T17:06:11Z</dcterms:created>
  <dcterms:modified xsi:type="dcterms:W3CDTF">2025-11-04T22:02:16Z</dcterms:modified>
</cp:coreProperties>
</file>