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ink/ink6.xml" ContentType="application/inkml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85" r:id="rId4"/>
    <p:sldId id="286" r:id="rId5"/>
    <p:sldId id="287" r:id="rId6"/>
    <p:sldId id="260" r:id="rId7"/>
    <p:sldId id="258" r:id="rId8"/>
    <p:sldId id="259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273" r:id="rId28"/>
    <p:sldId id="271" r:id="rId29"/>
    <p:sldId id="274" r:id="rId30"/>
    <p:sldId id="320" r:id="rId31"/>
    <p:sldId id="321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267" r:id="rId40"/>
    <p:sldId id="313" r:id="rId41"/>
    <p:sldId id="314" r:id="rId42"/>
    <p:sldId id="315" r:id="rId43"/>
    <p:sldId id="316" r:id="rId44"/>
    <p:sldId id="317" r:id="rId45"/>
    <p:sldId id="279" r:id="rId46"/>
    <p:sldId id="318" r:id="rId47"/>
    <p:sldId id="319" r:id="rId48"/>
    <p:sldId id="268" r:id="rId49"/>
    <p:sldId id="270" r:id="rId50"/>
    <p:sldId id="26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C0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F37CF1-993D-2D44-946B-274DB542E307}" v="281" dt="2025-11-05T06:41:06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5"/>
    <p:restoredTop sz="94660"/>
  </p:normalViewPr>
  <p:slideViewPr>
    <p:cSldViewPr snapToGrid="0">
      <p:cViewPr varScale="1">
        <p:scale>
          <a:sx n="125" d="100"/>
          <a:sy n="125" d="100"/>
        </p:scale>
        <p:origin x="16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21:39:23.055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0 0 24575,'15'0'0,"10"0"0,17 0 0,23 0 0,31 20 0,-40-6 0,1 3 0,9 7 0,1 4-1834,4 6 0,0 0 1834,-7-5 0,0 0 0,3 3 0,1-1-283,-5-2 1,0-3 282,-7-3 0,3 0-349,31 16 1,1 0 348,-32-15 0,0-1 0,27 13 0,-5 0 0,1 0 0,1-2 2481,-12-2-2481,-5 1-238,3 7 238,-9 3 0,-3 1 485,10 10-485,-1 5 0,-27-21 0,0 0 0,2 2 0,1-1 0,1 2 0,1-2 0,-3-4 0,-2-3 0,34 25 0,-11-8 0,-8-8 0,-7-4 0,-13-11 0,-9-8 0,-11-9 1858,-2-1-1858,-3-1 344,-2-2-344,-2-2 0,-3-6 0,-6-9 0,-4-5 0,-2-4 0,-8-9 0,2-1 0,-1-1 0,3 6 0,5 12 0,1 3 0,4 2 0,2 1 0,2-1 0,-1-3 0,1-3 0,0-5 0,-1 1 0,-1 1 0,-1 5 0,2 3 0,1 2 0,-2 0 0,2 4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21:39:24.235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765 162 24575,'-17'0'0,"-7"-2"0,-3-2 0,-11-3 0,-6-3 0,5 0 0,-9-4 0,-2-1 0,0 1 0,-8-4 0,-9-1 0,22 4 0,-14 0 0,26 8 0,5 2 0,0 2 0,5 1 0,-1 1 0,3 1 0,4-1 0,3 1 0,7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21:39:37.5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2365 1 24575,'-17'0'0,"-8"0"0,-2 0 0,-30 0 0,-24 0 0,-12 6 0,29 4 0,-5 4-1473,-3 6 0,-3 7 1473,14-4 0,-2 3 0,-1 2-574,-3 2 1,-1 1 0,1 2 573,1 0 0,0 1 0,1 2 0,0 3 0,1 0 0,1 2 0,2 1 0,1 1 0,1 0 0,3-3 0,0 1 0,3-1-539,-20 16 0,3 0 539,11-10 0,2-1 0,8-8 0,2-1-88,3 0 0,1-1 88,-21 18 0,16-15 1798,17-10-1798,8-12 2498,5-4-2498,4-3 1380,4-2-1380,4 1 244,3 0-244,2-4 0,1-12 0,0-10 0,2-15 0,4-14 0,4-2 0,6-8 0,3 4 0,1 5 0,-1 4 0,-2 11 0,-4 8 0,-2 8 0,-3 8 0,0 5 0,-1 2 0,-1 2 0,1 0 0,-3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21:39:38.7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24575,'10'0'0,"5"0"0,10 0 0,9 0 0,11 0 0,3 0 0,-4 0 0,1 0 0,-5 0 0,-2 0 0,0 0 0,-5 0 0,-5 0 0,-6 0 0,-8 0 0,-4 0 0,-2 0 0,-1 0 0,1 0 0,-2 0 0,-2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21:47:46.2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265 0 16383,'-9'0'0,"0"0"0,3 0 0,-1 0 0,0 1 0,1 2 0,1 1 0,2 2 0,0 0 0,0-1 0,1 0 0,1 1 0,1 0 0,0 0 0,0 0 0,0 0 0,0 0 0,0 0 0,0 0 0,0 0 0,0 0 0,0-1 0,0 0 0,0 1 0,0-1 0,1 1 0,0 0 0,2 0 0,1 1 0,1-3 0,0 1 0,-1-1 0,-1 1 0,-1 0 0,1-1 0,0-2 0,0 1 0,0 1 0,0 1 0,0-1 0,0 1 0,0-1 0,1 1 0,1 1 0,0-2 0,-1 0 0,0-1 0,0-1 0,-1 2 0,1 0 0,-1 0 0,0 0 0,0 0 0,0 0 0,0 0 0,-2 0 0,1 1 0,-2 1 0,1-2 0,0 0 0,1 0 0,-1 0 0,-1 2 0,0-1 0,0 0 0,0 1 0,0 1 0,1 1 0,1 1 0,0-1 0,-1-3 0,-1 1 0,0 0 0,0 0 0,0 0 0,0 0 0,0 0 0,-1 7 0,-3-5 0,-2 6 0,-1-7 0,-1 0 0,-1 1 0,1 0 0,0 1 0,0-1 0,1-3 0,2 0 0,1-2 0,1 0 0,0-1 0,1 1 0,0 1 0,-1 1 0,1 0 0,-2-1 0,-1 0 0,1-1 0,0 0 0,0 1 0,0 1 0,0 1 0,1-2 0,-1 1 0,-1-1 0,0 0 0,0 1 0,-1 0 0,-6 1 0,3 0 0,-6 1 0,6-2 0,-2 0 0,3-2 0,0 0 0,2 0 0,1 0 0,2 0 0,2 2 0,1 0 0,0 1 0,0 0 0,0 0 0,0-1 0,0 0 0,0 2 0,0 2 0,0 2 0,0 0 0,4 6 0,-2-6 0,4 6 0,-3-9 0,0 1 0,1 0 0,-2-2 0,2 0 0,-1-2 0,1 1 0,-1 0 0,0-1 0,2-1 0,-1 0 0,1-1 0,0 0 0,-1 0 0,1 0 0,0 0 0,-2 0 0,1-1 0,0 0 0,2 1 0,0 0 0,-1-1 0,1 1 0,0-1 0,0 1 0,0 0 0,0 0 0,0 0 0,-1-1 0,0 1 0,0 0 0,1-1 0,2 2 0,0-1 0,1 0 0,0 0 0,0 1 0,1-1 0,0 0 0,-2 0 0,0 0 0,-2 0 0,1-1 0,1 1 0,1 0 0,1 0 0,-2 1 0,2 0 0,-3-1 0,1 2 0,0 0 0,-2-2 0,1 1 0,-2-1 0,0 0 0,-1 1 0,-2 0 0,1 0 0,0 0 0,-1 1 0,1 0 0,0 0 0,1 1 0,2 0 0,-2-1 0,0 1 0,0-1 0,-1 1 0,0 0 0,0 0 0,-1 0 0,0 0 0,-1-1 0,-1 0 0,0 0 0,0 1 0,0 1 0,0 3 0,-3 2 0,-3 2 0,-4-2 0,-4 1 0,2-3 0,2-1 0,2-2 0,3-2 0,-1-1 0,2 0 0,0-1 0,-1 0 0,0-2 0,-1 0 0,-2-1 0,0 1 0,0 1 0,0 0 0,-1 2 0,-1 1 0,-3 1 0,-1 1 0,0 0 0,1 0 0,2 0 0,3-2 0,1 0 0,0-2 0,1 0 0,1 1 0,-1-1 0,-1 1 0,0 0 0,-1 0 0,0 0 0,1 0 0,1-2 0,1 1 0,-1-2 0,-1 2 0,0 1 0,-3 1 0,2 1 0,1-1 0,0-1 0,1-1 0,2 0 0,-1-1 0,2 1 0,-1 2 0,0-2 0,0 1 0,0 1 0,1 0 0,-1 1 0,1 0 0,0-1 0,-1 1 0,0-1 0,-1 1 0,-2 0 0,0 0 0,-1 2 0,0 0 0,0 2 0,0 0 0,2-2 0,0 0 0,2-2 0,1 0 0,1 0 0,1-1 0,1 0 0,0 1 0,0 0 0,0 0 0,0-1 0,0 1 0,0-1 0,0 1 0,0 0 0,0 0 0,0 0 0,1-1 0,2 1 0,0-1 0,0-1 0,0 0 0,0 0 0,1 1 0,1 1 0,1-1 0,0-1 0,0-1 0,0-1 0,0 1 0,0-2 0,-1 1 0,0-1 0,1 0 0,-1 1 0,1 0 0,0 1 0,0 0 0,0 0 0,1 0 0,-1 1 0,0-1 0,0 0 0,-1-1 0,0 1 0,0-1 0,1 1 0,0-1 0,0 1 0,0-1 0,0 1 0,1-1 0,-1 2 0,0 0 0,0-1 0,0 1 0,1-1 0,1 0 0,1 1 0,-1 1 0,1 1 0,-1 0 0,1-1 0,0 0 0,0 0 0,0 0 0,-1 1 0,2 1 0,-3-1 0,2-1 0,0 1 0,-1-1 0,2 2 0,0-2 0,0 0 0,-1-2 0,-1 1 0,-1-1 0,-1-1 0,0 0 0,0 0 0,-1-1 0,0 2 0,1-2 0,-1 1 0,1 0 0,-1 0 0,1 0 0,-1 1 0,0-1 0,0 1 0,1 0 0,1 0 0,-1 0 0,0 0 0,0-1 0,0 0 0,0-2 0,0 1 0,-1 1 0,1-1 0,-1 1 0,1-2 0,0 1 0,0 0 0,1 1 0,1 0 0,1 0 0,0 0 0,0-1 0,-1-1 0,-1 1 0,-4 1 0,0 1 0,0-1 0,1 0 0,0 0 0,-1 1 0,-2 1 0,-1 1 0,0 1 0,0 0 0,0 0 0,-1 0 0,-2-2 0,-2 1 0,-1-1 0,1-1 0,-1 1 0,1-1 0,-1-2 0,0 1 0,0-2 0,0 1 0,-1 1 0,0 0 0,-1 2 0,-3 1 0,0 0 0,0 2 0,-1 0 0,-1 1 0,0 1 0,1 0 0,0-1 0,2-2 0,0 0 0,0-1 0,-1 1 0,0 1 0,-1 0 0,1 0 0,2-2 0,1 0 0,-1 0 0,0 0 0,1 1 0,0 0 0,3 0 0,1 0 0,1-1 0,-2 1 0,-1 0 0,1 0 0,0 0 0,1-1 0,1 1 0,-1 0 0,-1 1 0,0-1 0,1 0 0,-1 0 0,1 0 0,0-1 0,-2 1 0,1-1 0,0 0 0,2 1 0,0-1 0,1 0 0,0-1 0,-1 0 0,2 0 0,-2 0 0,-1 0 0,1 1 0,-2 0 0,1 0 0,-1-1 0,-1 1 0,0 1 0,1 0 0,1-1 0,2 0 0,-1 0 0,0 1 0,0-1 0,-1-1 0,0 1 0,0-1 0,-1-1 0,1-1 0,2 0 0,7 3 0,2 0 0,14 8 0,1 0 0,0-2 0,-3-2 0,-10-8 0,-2 2 0,1-1 0,-2-1 0,1 1 0,-1-2 0,-1 1 0,0 1 0,-1 1 0,0-1 0,2 1 0,-1 0 0,1 0 0,-1 0 0,1 2 0,1 1 0,-1-1 0,0-1 0,-1-1 0,0-2 0,1 0 0,0 0 0,0 0 0,0 1 0,0-1 0,0 1 0,0-2 0,0 1 0,0 1 0,0 0 0,0 0 0,-1-1 0,1 2 0,-1 1 0,0 0 0,-1 1 0,1-1 0,-2 0 0,1 0 0,-1-1 0,-1 1 0,0-1 0,-1 2 0,2-1 0,0 0 0,-1 2 0,0-1 0,0-1 0,0 0 0,-1 0 0,-1 1 0,1 0 0,1 2 0,-1 3 0,0 0 0,0 2 0,-1-2 0,0 0 0,0 2 0,0 1 0,-1-2 0,0-1 0,-2 0 0,-2-2 0,0 1 0,-1 0 0,0-2 0,2 1 0,-1-2 0,2 0 0,-1 1 0,1-2 0,1 1 0,-2-1 0,0 0 0,-3 1 0,-1 0 0,-2 0 0,-2 3 0,0 0 0,-1 1 0,1 1 0,1-3 0,3 0 0,0-1 0,3-2 0,1-1 0,0-1 0,1 0 0,0 0 0,2 1 0,1 1 0,-1 1 0,1-1 0,-2 2 0,-1 4 0,0 3 0,0 4 0,0 1 0,0-3 0,1-2 0,-1-4 0,2-2 0,-1 0 0,1 0 0,1 3 0,0 2 0,0 5 0,0 1 0,0 3 0,0 4 0,0-1 0,0 0 0,0-3 0,0-5 0,0-5 0,0-2 0,0-3 0,0-2 0,0 0 0,0 1 0,0 1 0,0-1 0,0 0 0,0 0 0,0 0 0,0 0 0,0-1 0,0 1 0,0-1 0,0 1 0,0 0 0,0 1 0,0 2 0,0-1 0,0-1 0,0-2 0,0 1 0,0-4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0T05:54:17.6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265 0 16383,'-9'0'0,"0"0"0,3 0 0,-1 0 0,0 1 0,1 2 0,1 1 0,2 2 0,0 0 0,0-1 0,1 0 0,1 1 0,1 0 0,0 0 0,0 0 0,0 0 0,0 0 0,0 0 0,0 0 0,0 0 0,0 0 0,0-1 0,0 0 0,0 1 0,0-1 0,1 1 0,0 0 0,2 0 0,1 1 0,1-3 0,0 1 0,-1-1 0,-1 1 0,-1 0 0,1-1 0,0-2 0,0 1 0,0 1 0,0 1 0,0-1 0,0 1 0,0-1 0,1 1 0,1 1 0,0-2 0,-1 0 0,0-1 0,0-1 0,-1 2 0,1 0 0,-1 0 0,0 0 0,0 0 0,0 0 0,0 0 0,-2 0 0,1 1 0,-2 1 0,1-2 0,0 0 0,1 0 0,-1 0 0,-1 2 0,0-1 0,0 0 0,0 1 0,0 1 0,1 1 0,1 1 0,0-1 0,-1-3 0,-1 1 0,0 0 0,0 0 0,0 0 0,0 0 0,0 0 0,-1 7 0,-3-5 0,-2 6 0,-1-7 0,-1 0 0,-1 1 0,1 0 0,0 1 0,0-1 0,1-3 0,2 0 0,1-2 0,1 0 0,0-1 0,1 1 0,0 1 0,-1 1 0,1 0 0,-2-1 0,-1 0 0,1-1 0,0 0 0,0 1 0,0 1 0,0 1 0,1-2 0,-1 1 0,-1-1 0,0 0 0,0 1 0,-1 0 0,-6 1 0,3 0 0,-6 1 0,6-2 0,-2 0 0,3-2 0,0 0 0,2 0 0,1 0 0,2 0 0,2 2 0,1 0 0,0 1 0,0 0 0,0 0 0,0-1 0,0 0 0,0 2 0,0 2 0,0 2 0,0 0 0,4 6 0,-2-6 0,4 6 0,-3-9 0,0 1 0,1 0 0,-2-2 0,2 0 0,-1-2 0,1 1 0,-1 0 0,0-1 0,2-1 0,-1 0 0,1-1 0,0 0 0,-1 0 0,1 0 0,0 0 0,-2 0 0,1-1 0,0 0 0,2 1 0,0 0 0,-1-1 0,1 1 0,0-1 0,0 1 0,0 0 0,0 0 0,0 0 0,-1-1 0,0 1 0,0 0 0,1-1 0,2 2 0,0-1 0,1 0 0,0 0 0,0 1 0,1-1 0,0 0 0,-2 0 0,0 0 0,-2 0 0,1-1 0,1 1 0,1 0 0,1 0 0,-2 1 0,2 0 0,-3-1 0,1 2 0,0 0 0,-2-2 0,1 1 0,-2-1 0,0 0 0,-1 1 0,-2 0 0,1 0 0,0 0 0,-1 1 0,1 0 0,0 0 0,1 1 0,2 0 0,-2-1 0,0 1 0,0-1 0,-1 1 0,0 0 0,0 0 0,-1 0 0,0 0 0,-1-1 0,-1 0 0,0 0 0,0 1 0,0 1 0,0 3 0,-3 2 0,-3 2 0,-4-2 0,-4 1 0,2-3 0,2-1 0,2-2 0,3-2 0,-1-1 0,2 0 0,0-1 0,-1 0 0,0-2 0,-1 0 0,-2-1 0,0 1 0,0 1 0,0 0 0,-1 2 0,-1 1 0,-3 1 0,-1 1 0,0 0 0,1 0 0,2 0 0,3-2 0,1 0 0,0-2 0,1 0 0,1 1 0,-1-1 0,-1 1 0,0 0 0,-1 0 0,0 0 0,1 0 0,1-2 0,1 1 0,-1-2 0,-1 2 0,0 1 0,-3 1 0,2 1 0,1-1 0,0-1 0,1-1 0,2 0 0,-1-1 0,2 1 0,-1 2 0,0-2 0,0 1 0,0 1 0,1 0 0,-1 1 0,1 0 0,0-1 0,-1 1 0,0-1 0,-1 1 0,-2 0 0,0 0 0,-1 2 0,0 0 0,0 2 0,0 0 0,2-2 0,0 0 0,2-2 0,1 0 0,1 0 0,1-1 0,1 0 0,0 1 0,0 0 0,0 0 0,0-1 0,0 1 0,0-1 0,0 1 0,0 0 0,0 0 0,0 0 0,1-1 0,2 1 0,0-1 0,0-1 0,0 0 0,0 0 0,1 1 0,1 1 0,1-1 0,0-1 0,0-1 0,0-1 0,0 1 0,0-2 0,-1 1 0,0-1 0,1 0 0,-1 1 0,1 0 0,0 1 0,0 0 0,0 0 0,1 0 0,-1 1 0,0-1 0,0 0 0,-1-1 0,0 1 0,0-1 0,1 1 0,0-1 0,0 1 0,0-1 0,0 1 0,1-1 0,-1 2 0,0 0 0,0-1 0,0 1 0,1-1 0,1 0 0,1 1 0,-1 1 0,1 1 0,-1 0 0,1-1 0,0 0 0,0 0 0,0 0 0,-1 1 0,2 1 0,-3-1 0,2-1 0,0 1 0,-1-1 0,2 2 0,0-2 0,0 0 0,-1-2 0,-1 1 0,-1-1 0,-1-1 0,0 0 0,0 0 0,-1-1 0,0 2 0,1-2 0,-1 1 0,1 0 0,-1 0 0,1 0 0,-1 1 0,0-1 0,0 1 0,1 0 0,1 0 0,-1 0 0,0 0 0,0-1 0,0 0 0,0-2 0,0 1 0,-1 1 0,1-1 0,-1 1 0,1-2 0,0 1 0,0 0 0,1 1 0,1 0 0,1 0 0,0 0 0,0-1 0,-1-1 0,-1 1 0,-4 1 0,0 1 0,0-1 0,1 0 0,0 0 0,-1 1 0,-2 1 0,-1 1 0,0 1 0,0 0 0,0 0 0,-1 0 0,-2-2 0,-2 1 0,-1-1 0,1-1 0,-1 1 0,1-1 0,-1-2 0,0 1 0,0-2 0,0 1 0,-1 1 0,0 0 0,-1 2 0,-3 1 0,0 0 0,0 2 0,-1 0 0,-1 1 0,0 1 0,1 0 0,0-1 0,2-2 0,0 0 0,0-1 0,-1 1 0,0 1 0,-1 0 0,1 0 0,2-2 0,1 0 0,-1 0 0,0 0 0,1 1 0,0 0 0,3 0 0,1 0 0,1-1 0,-2 1 0,-1 0 0,1 0 0,0 0 0,1-1 0,1 1 0,-1 0 0,-1 1 0,0-1 0,1 0 0,-1 0 0,1 0 0,0-1 0,-2 1 0,1-1 0,0 0 0,2 1 0,0-1 0,1 0 0,0-1 0,-1 0 0,2 0 0,-2 0 0,-1 0 0,1 1 0,-2 0 0,1 0 0,-1-1 0,-1 1 0,0 1 0,1 0 0,1-1 0,2 0 0,-1 0 0,0 1 0,0-1 0,-1-1 0,0 1 0,0-1 0,-1-1 0,1-1 0,2 0 0,7 3 0,2 0 0,14 8 0,1 0 0,0-2 0,-3-2 0,-10-8 0,-2 2 0,1-1 0,-2-1 0,1 1 0,-1-2 0,-1 1 0,0 1 0,-1 1 0,0-1 0,2 1 0,-1 0 0,1 0 0,-1 0 0,1 2 0,1 1 0,-1-1 0,0-1 0,-1-1 0,0-2 0,1 0 0,0 0 0,0 0 0,0 1 0,0-1 0,0 1 0,0-2 0,0 1 0,0 1 0,0 0 0,0 0 0,-1-1 0,1 2 0,-1 1 0,0 0 0,-1 1 0,1-1 0,-2 0 0,1 0 0,-1-1 0,-1 1 0,0-1 0,-1 2 0,2-1 0,0 0 0,-1 2 0,0-1 0,0-1 0,0 0 0,-1 0 0,-1 1 0,1 0 0,1 2 0,-1 3 0,0 0 0,0 2 0,-1-2 0,0 0 0,0 2 0,0 1 0,-1-2 0,0-1 0,-2 0 0,-2-2 0,0 1 0,-1 0 0,0-2 0,2 1 0,-1-2 0,2 0 0,-1 1 0,1-2 0,1 1 0,-2-1 0,0 0 0,-3 1 0,-1 0 0,-2 0 0,-2 3 0,0 0 0,-1 1 0,1 1 0,1-3 0,3 0 0,0-1 0,3-2 0,1-1 0,0-1 0,1 0 0,0 0 0,2 1 0,1 1 0,-1 1 0,1-1 0,-2 2 0,-1 4 0,0 3 0,0 4 0,0 1 0,0-3 0,1-2 0,-1-4 0,2-2 0,-1 0 0,1 0 0,1 3 0,0 2 0,0 5 0,0 1 0,0 3 0,0 4 0,0-1 0,0 0 0,0-3 0,0-5 0,0-5 0,0-2 0,0-3 0,0-2 0,0 0 0,0 1 0,0 1 0,0-1 0,0 0 0,0 0 0,0 0 0,0 0 0,0-1 0,0 1 0,0-1 0,0 1 0,0 0 0,0 1 0,0 2 0,0-1 0,0-1 0,0-2 0,0 1 0,0-4 0,0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97C2-F2DC-BE02-8122-D7E50A3BB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54B57-E4FE-EA4E-87AC-E1F16B37B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CAD5E-96FB-829B-8944-F03D604F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39F8-78E1-A35A-62D5-59EEC03D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B07F1-65F3-78F6-D9C3-85CE5A8D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4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EC2E-0F60-2DE8-D234-2ADB307C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FB2B9-051E-0E16-6D34-2C288152A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7FE5B-210C-5E4F-0B74-DDF164C4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3867-4CE6-297A-54C2-BD204A68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4D2C3-9F1A-978C-64A9-7CC167BA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9A2D9-386F-1733-5873-9E5BFA2CF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CC804-244F-98D9-8F95-DF4E0C0B8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A3B4E-5DFB-9C92-75E3-DA4D4DEB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2A56A-2FC9-0785-179A-3AB93D34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014B-8DB5-527A-FF70-D625437B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6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0B60-8752-602F-5394-F3943D0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589"/>
          </a:xfrm>
        </p:spPr>
        <p:txBody>
          <a:bodyPr>
            <a:normAutofit/>
          </a:bodyPr>
          <a:lstStyle>
            <a:lvl1pPr>
              <a:defRPr sz="3600" b="1">
                <a:latin typeface="Neue Haas Grotesk Text Pro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9527A-A297-B374-46FE-D9E2BBF6D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989"/>
            <a:ext cx="10515600" cy="5056868"/>
          </a:xfr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410BB-491A-D23E-ED63-8FFC8AD6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BE325-1B83-B74A-ACF0-723638E7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A3375-07EF-5C7B-EC3E-06D58F31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62E6A-77BF-9398-77DB-6242FA75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32D91-CCE4-01C5-FEA7-D8EF92298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C48E2-6FB9-A03B-3419-ACBDB9CE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3A16E-006B-E5B2-B57C-973C061C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69A63-3334-E1F2-CE41-C00199B0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9781-F117-E802-B439-E3FFD4E4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47727-6CFB-151C-E74F-279EF2879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0BB1D-465E-97D5-AA1B-66F57E809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3F974-BB3F-F6C7-D4DC-3C2C3FCE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E26D5-D884-C230-E03F-EF029849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432C6-D6C1-2C60-4FE2-133E989E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5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9D26-9EA6-7EB0-BCF1-BEBB167E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B7D10-5048-D7F0-E391-8CFC5C40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756A5-5667-0E28-50ED-A4A30F646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86DBD-2554-E76D-C3FA-956F6546F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3BE42-C752-E960-FC80-8A971E8CB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1BF0A-30B8-DE66-3EA4-1C0DF730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0373A3-B04F-023F-8D1A-226EB634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3B04B-97DA-9699-8709-3E661696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6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1A81-1556-111E-821A-1642B44F5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7ED95-A454-EE6C-A455-7013991D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39858-CA18-0E6C-8AAF-85437F3A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0C3B5-329E-62B1-BE05-F999EE18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2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672A0-3748-8E51-96B1-C329FC62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CFC05-9030-745A-8311-48706587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B900-A5B4-C63A-E927-447770D2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40C4-3125-86D5-0057-5F8C0700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C1259-11AB-CC57-41D6-34FB07507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1B5A0-EE18-51B8-0083-C216C4F03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2C0C9-65A8-1B2B-9D61-6B2153E6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4887-EA5F-25C2-1BCC-B3465EBA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20C40-33AE-A10E-951E-9A183212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5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C38A-281F-CE66-A8B6-5A179D6B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9BD5B-B54A-E55D-B144-F0CB1FB78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9A00C-A993-73B7-6D89-A91D74D7E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88837-871E-D59C-929F-D46ACDF9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B4B0F-AE3F-7902-B44F-071FFC57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B7704-40B9-2989-5A90-1B7709D7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A38E0-6BCB-3EDB-D762-49C5ECB5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CA276-9BE3-02E0-8D83-D3368050D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9FDBE-BE04-9F77-A5FB-4DBE54C79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40E29-AEB8-384A-AB93-BC98A136A8EC}" type="datetimeFigureOut">
              <a:rPr lang="en-US" smtClean="0"/>
              <a:t>11/3/25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BD267-F552-5FB3-0AF0-D9E62B98A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44837-0953-0797-74BA-1A857B9C4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291F3B-AD56-B94B-B68A-AD4F4C04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0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25.pn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9" Type="http://schemas.openxmlformats.org/officeDocument/2006/relationships/tags" Target="../tags/tag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image" Target="../media/image27.png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10" Type="http://schemas.openxmlformats.org/officeDocument/2006/relationships/tags" Target="../tags/tag104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3" Type="http://schemas.openxmlformats.org/officeDocument/2006/relationships/tags" Target="../tags/tag112.xml"/><Relationship Id="rId21" Type="http://schemas.openxmlformats.org/officeDocument/2006/relationships/image" Target="../media/image27.png"/><Relationship Id="rId7" Type="http://schemas.openxmlformats.org/officeDocument/2006/relationships/tags" Target="../tags/tag116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tags" Target="../tags/tag120.xml"/><Relationship Id="rId5" Type="http://schemas.openxmlformats.org/officeDocument/2006/relationships/tags" Target="../tags/tag114.xml"/><Relationship Id="rId15" Type="http://schemas.openxmlformats.org/officeDocument/2006/relationships/tags" Target="../tags/tag124.xml"/><Relationship Id="rId10" Type="http://schemas.openxmlformats.org/officeDocument/2006/relationships/tags" Target="../tags/tag119.xml"/><Relationship Id="rId19" Type="http://schemas.openxmlformats.org/officeDocument/2006/relationships/tags" Target="../tags/tag128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tags" Target="../tags/tag1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image" Target="../media/image27.png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image" Target="../media/image28.png"/><Relationship Id="rId18" Type="http://schemas.openxmlformats.org/officeDocument/2006/relationships/tags" Target="../tags/tag164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tags" Target="../tags/tag157.xml"/><Relationship Id="rId17" Type="http://schemas.openxmlformats.org/officeDocument/2006/relationships/image" Target="../media/image30.png"/><Relationship Id="rId2" Type="http://schemas.openxmlformats.org/officeDocument/2006/relationships/tags" Target="../tags/tag156.xml"/><Relationship Id="rId16" Type="http://schemas.openxmlformats.org/officeDocument/2006/relationships/tags" Target="../tags/tag161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9.xml"/><Relationship Id="rId15" Type="http://schemas.openxmlformats.org/officeDocument/2006/relationships/image" Target="../media/image29.png"/><Relationship Id="rId10" Type="http://schemas.openxmlformats.org/officeDocument/2006/relationships/tags" Target="../tags/tag164.xml"/><Relationship Id="rId19" Type="http://schemas.openxmlformats.org/officeDocument/2006/relationships/image" Target="../media/image31.png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slideLayout" Target="../slideLayouts/slideLayout2.xml"/><Relationship Id="rId18" Type="http://schemas.openxmlformats.org/officeDocument/2006/relationships/tags" Target="../tags/tag171.xml"/><Relationship Id="rId3" Type="http://schemas.openxmlformats.org/officeDocument/2006/relationships/tags" Target="../tags/tag167.xml"/><Relationship Id="rId21" Type="http://schemas.openxmlformats.org/officeDocument/2006/relationships/image" Target="../media/image30.png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image" Target="../media/image29.png"/><Relationship Id="rId2" Type="http://schemas.openxmlformats.org/officeDocument/2006/relationships/tags" Target="../tags/tag166.xml"/><Relationship Id="rId16" Type="http://schemas.openxmlformats.org/officeDocument/2006/relationships/tags" Target="../tags/tag169.xml"/><Relationship Id="rId20" Type="http://schemas.openxmlformats.org/officeDocument/2006/relationships/tags" Target="../tags/tag173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5" Type="http://schemas.openxmlformats.org/officeDocument/2006/relationships/image" Target="../media/image28.png"/><Relationship Id="rId23" Type="http://schemas.openxmlformats.org/officeDocument/2006/relationships/image" Target="../media/image31.png"/><Relationship Id="rId10" Type="http://schemas.openxmlformats.org/officeDocument/2006/relationships/tags" Target="../tags/tag174.xml"/><Relationship Id="rId19" Type="http://schemas.openxmlformats.org/officeDocument/2006/relationships/image" Target="../media/image32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67.xml"/><Relationship Id="rId22" Type="http://schemas.openxmlformats.org/officeDocument/2006/relationships/tags" Target="../tags/tag17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tags" Target="../tags/tag189.xml"/><Relationship Id="rId18" Type="http://schemas.openxmlformats.org/officeDocument/2006/relationships/tags" Target="../tags/tag179.xml"/><Relationship Id="rId26" Type="http://schemas.openxmlformats.org/officeDocument/2006/relationships/tags" Target="../tags/tag189.xml"/><Relationship Id="rId3" Type="http://schemas.openxmlformats.org/officeDocument/2006/relationships/tags" Target="../tags/tag179.xml"/><Relationship Id="rId21" Type="http://schemas.openxmlformats.org/officeDocument/2006/relationships/image" Target="../media/image29.png"/><Relationship Id="rId7" Type="http://schemas.openxmlformats.org/officeDocument/2006/relationships/tags" Target="../tags/tag183.xml"/><Relationship Id="rId12" Type="http://schemas.openxmlformats.org/officeDocument/2006/relationships/tags" Target="../tags/tag18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3.png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20" Type="http://schemas.openxmlformats.org/officeDocument/2006/relationships/tags" Target="../tags/tag181.xml"/><Relationship Id="rId29" Type="http://schemas.openxmlformats.org/officeDocument/2006/relationships/image" Target="../media/image31.png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24" Type="http://schemas.openxmlformats.org/officeDocument/2006/relationships/tags" Target="../tags/tag185.xml"/><Relationship Id="rId5" Type="http://schemas.openxmlformats.org/officeDocument/2006/relationships/tags" Target="../tags/tag181.xml"/><Relationship Id="rId15" Type="http://schemas.openxmlformats.org/officeDocument/2006/relationships/tags" Target="../tags/tag191.xml"/><Relationship Id="rId23" Type="http://schemas.openxmlformats.org/officeDocument/2006/relationships/image" Target="../media/image32.png"/><Relationship Id="rId28" Type="http://schemas.openxmlformats.org/officeDocument/2006/relationships/tags" Target="../tags/tag192.xml"/><Relationship Id="rId10" Type="http://schemas.openxmlformats.org/officeDocument/2006/relationships/tags" Target="../tags/tag186.xml"/><Relationship Id="rId19" Type="http://schemas.openxmlformats.org/officeDocument/2006/relationships/image" Target="../media/image28.png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tags" Target="../tags/tag190.xml"/><Relationship Id="rId22" Type="http://schemas.openxmlformats.org/officeDocument/2006/relationships/tags" Target="../tags/tag184.xml"/><Relationship Id="rId27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tags" Target="../tags/tag202.xml"/><Relationship Id="rId21" Type="http://schemas.openxmlformats.org/officeDocument/2006/relationships/slideLayout" Target="../slideLayouts/slideLayout2.xml"/><Relationship Id="rId34" Type="http://schemas.openxmlformats.org/officeDocument/2006/relationships/tags" Target="../tags/tag209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image" Target="../media/image29.png"/><Relationship Id="rId33" Type="http://schemas.openxmlformats.org/officeDocument/2006/relationships/image" Target="../media/image35.png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29" Type="http://schemas.openxmlformats.org/officeDocument/2006/relationships/image" Target="../media/image33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tags" Target="../tags/tag197.xml"/><Relationship Id="rId32" Type="http://schemas.openxmlformats.org/officeDocument/2006/relationships/tags" Target="../tags/tag205.xml"/><Relationship Id="rId37" Type="http://schemas.openxmlformats.org/officeDocument/2006/relationships/image" Target="../media/image31.png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image" Target="../media/image28.png"/><Relationship Id="rId28" Type="http://schemas.openxmlformats.org/officeDocument/2006/relationships/tags" Target="../tags/tag203.xml"/><Relationship Id="rId36" Type="http://schemas.openxmlformats.org/officeDocument/2006/relationships/tags" Target="../tags/tag212.xml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31" Type="http://schemas.openxmlformats.org/officeDocument/2006/relationships/image" Target="../media/image34.png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195.xml"/><Relationship Id="rId27" Type="http://schemas.openxmlformats.org/officeDocument/2006/relationships/image" Target="../media/image32.png"/><Relationship Id="rId30" Type="http://schemas.openxmlformats.org/officeDocument/2006/relationships/tags" Target="../tags/tag204.xml"/><Relationship Id="rId35" Type="http://schemas.openxmlformats.org/officeDocument/2006/relationships/image" Target="../media/image30.png"/><Relationship Id="rId8" Type="http://schemas.openxmlformats.org/officeDocument/2006/relationships/tags" Target="../tags/tag200.xml"/><Relationship Id="rId3" Type="http://schemas.openxmlformats.org/officeDocument/2006/relationships/tags" Target="../tags/tag195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25.xml"/><Relationship Id="rId18" Type="http://schemas.openxmlformats.org/officeDocument/2006/relationships/tags" Target="../tags/tag230.xml"/><Relationship Id="rId26" Type="http://schemas.openxmlformats.org/officeDocument/2006/relationships/image" Target="../media/image29.png"/><Relationship Id="rId39" Type="http://schemas.openxmlformats.org/officeDocument/2006/relationships/tags" Target="../tags/tag233.xml"/><Relationship Id="rId21" Type="http://schemas.openxmlformats.org/officeDocument/2006/relationships/tags" Target="../tags/tag233.xml"/><Relationship Id="rId34" Type="http://schemas.openxmlformats.org/officeDocument/2006/relationships/image" Target="../media/image34.png"/><Relationship Id="rId7" Type="http://schemas.openxmlformats.org/officeDocument/2006/relationships/tags" Target="../tags/tag219.xml"/><Relationship Id="rId12" Type="http://schemas.openxmlformats.org/officeDocument/2006/relationships/tags" Target="../tags/tag224.xml"/><Relationship Id="rId17" Type="http://schemas.openxmlformats.org/officeDocument/2006/relationships/tags" Target="../tags/tag229.xml"/><Relationship Id="rId25" Type="http://schemas.openxmlformats.org/officeDocument/2006/relationships/tags" Target="../tags/tag217.xml"/><Relationship Id="rId33" Type="http://schemas.openxmlformats.org/officeDocument/2006/relationships/tags" Target="../tags/tag225.xml"/><Relationship Id="rId38" Type="http://schemas.openxmlformats.org/officeDocument/2006/relationships/image" Target="../media/image30.png"/><Relationship Id="rId2" Type="http://schemas.openxmlformats.org/officeDocument/2006/relationships/tags" Target="../tags/tag214.xml"/><Relationship Id="rId16" Type="http://schemas.openxmlformats.org/officeDocument/2006/relationships/tags" Target="../tags/tag228.xml"/><Relationship Id="rId20" Type="http://schemas.openxmlformats.org/officeDocument/2006/relationships/tags" Target="../tags/tag232.xml"/><Relationship Id="rId29" Type="http://schemas.openxmlformats.org/officeDocument/2006/relationships/tags" Target="../tags/tag223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24" Type="http://schemas.openxmlformats.org/officeDocument/2006/relationships/image" Target="../media/image28.png"/><Relationship Id="rId32" Type="http://schemas.openxmlformats.org/officeDocument/2006/relationships/image" Target="../media/image33.png"/><Relationship Id="rId37" Type="http://schemas.openxmlformats.org/officeDocument/2006/relationships/tags" Target="../tags/tag230.xml"/><Relationship Id="rId40" Type="http://schemas.openxmlformats.org/officeDocument/2006/relationships/image" Target="../media/image31.png"/><Relationship Id="rId5" Type="http://schemas.openxmlformats.org/officeDocument/2006/relationships/tags" Target="../tags/tag217.xml"/><Relationship Id="rId15" Type="http://schemas.openxmlformats.org/officeDocument/2006/relationships/tags" Target="../tags/tag227.xml"/><Relationship Id="rId23" Type="http://schemas.openxmlformats.org/officeDocument/2006/relationships/tags" Target="../tags/tag215.xml"/><Relationship Id="rId28" Type="http://schemas.openxmlformats.org/officeDocument/2006/relationships/image" Target="../media/image36.png"/><Relationship Id="rId36" Type="http://schemas.openxmlformats.org/officeDocument/2006/relationships/image" Target="../media/image35.png"/><Relationship Id="rId10" Type="http://schemas.openxmlformats.org/officeDocument/2006/relationships/tags" Target="../tags/tag222.xml"/><Relationship Id="rId19" Type="http://schemas.openxmlformats.org/officeDocument/2006/relationships/tags" Target="../tags/tag231.xml"/><Relationship Id="rId31" Type="http://schemas.openxmlformats.org/officeDocument/2006/relationships/tags" Target="../tags/tag224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tags" Target="../tags/tag226.xml"/><Relationship Id="rId22" Type="http://schemas.openxmlformats.org/officeDocument/2006/relationships/slideLayout" Target="../slideLayouts/slideLayout2.xml"/><Relationship Id="rId27" Type="http://schemas.openxmlformats.org/officeDocument/2006/relationships/tags" Target="../tags/tag220.xml"/><Relationship Id="rId30" Type="http://schemas.openxmlformats.org/officeDocument/2006/relationships/image" Target="../media/image32.png"/><Relationship Id="rId35" Type="http://schemas.openxmlformats.org/officeDocument/2006/relationships/tags" Target="../tags/tag226.xml"/><Relationship Id="rId8" Type="http://schemas.openxmlformats.org/officeDocument/2006/relationships/tags" Target="../tags/tag220.xml"/><Relationship Id="rId3" Type="http://schemas.openxmlformats.org/officeDocument/2006/relationships/tags" Target="../tags/tag2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.xml"/><Relationship Id="rId7" Type="http://schemas.openxmlformats.org/officeDocument/2006/relationships/tags" Target="../tags/tag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7" Type="http://schemas.openxmlformats.org/officeDocument/2006/relationships/image" Target="../media/image37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40.xml"/><Relationship Id="rId7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2.xml"/><Relationship Id="rId10" Type="http://schemas.openxmlformats.org/officeDocument/2006/relationships/image" Target="../media/image38.png"/><Relationship Id="rId4" Type="http://schemas.openxmlformats.org/officeDocument/2006/relationships/tags" Target="../tags/tag241.xml"/><Relationship Id="rId9" Type="http://schemas.openxmlformats.org/officeDocument/2006/relationships/tags" Target="../tags/tag2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45.xml"/><Relationship Id="rId18" Type="http://schemas.openxmlformats.org/officeDocument/2006/relationships/image" Target="../media/image39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slideLayout" Target="../slideLayouts/slideLayout2.xml"/><Relationship Id="rId17" Type="http://schemas.openxmlformats.org/officeDocument/2006/relationships/tags" Target="../tags/tag247.xml"/><Relationship Id="rId2" Type="http://schemas.openxmlformats.org/officeDocument/2006/relationships/tags" Target="../tags/tag244.xml"/><Relationship Id="rId16" Type="http://schemas.openxmlformats.org/officeDocument/2006/relationships/image" Target="../media/image38.pn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5" Type="http://schemas.openxmlformats.org/officeDocument/2006/relationships/tags" Target="../tags/tag247.xml"/><Relationship Id="rId15" Type="http://schemas.openxmlformats.org/officeDocument/2006/relationships/tags" Target="../tags/tag246.xml"/><Relationship Id="rId10" Type="http://schemas.openxmlformats.org/officeDocument/2006/relationships/tags" Target="../tags/tag252.xml"/><Relationship Id="rId19" Type="http://schemas.openxmlformats.org/officeDocument/2006/relationships/image" Target="../media/image27.png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56.xml"/><Relationship Id="rId7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8.xml"/><Relationship Id="rId10" Type="http://schemas.openxmlformats.org/officeDocument/2006/relationships/image" Target="../media/image41.png"/><Relationship Id="rId4" Type="http://schemas.openxmlformats.org/officeDocument/2006/relationships/tags" Target="../tags/tag257.xml"/><Relationship Id="rId9" Type="http://schemas.openxmlformats.org/officeDocument/2006/relationships/tags" Target="../tags/tag25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image" Target="../media/image41.png"/><Relationship Id="rId3" Type="http://schemas.openxmlformats.org/officeDocument/2006/relationships/tags" Target="../tags/tag261.xml"/><Relationship Id="rId7" Type="http://schemas.openxmlformats.org/officeDocument/2006/relationships/slideLayout" Target="../slideLayouts/slideLayout2.xml"/><Relationship Id="rId12" Type="http://schemas.openxmlformats.org/officeDocument/2006/relationships/tags" Target="../tags/tag263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42.png"/><Relationship Id="rId5" Type="http://schemas.openxmlformats.org/officeDocument/2006/relationships/tags" Target="../tags/tag263.xml"/><Relationship Id="rId10" Type="http://schemas.openxmlformats.org/officeDocument/2006/relationships/tags" Target="../tags/tag262.xml"/><Relationship Id="rId4" Type="http://schemas.openxmlformats.org/officeDocument/2006/relationships/tags" Target="../tags/tag262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image" Target="../media/image42.pn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68.xml"/><Relationship Id="rId17" Type="http://schemas.openxmlformats.org/officeDocument/2006/relationships/image" Target="../media/image41.png"/><Relationship Id="rId2" Type="http://schemas.openxmlformats.org/officeDocument/2006/relationships/tags" Target="../tags/tag266.xml"/><Relationship Id="rId16" Type="http://schemas.openxmlformats.org/officeDocument/2006/relationships/tags" Target="../tags/tag271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40.png"/><Relationship Id="rId5" Type="http://schemas.openxmlformats.org/officeDocument/2006/relationships/tags" Target="../tags/tag269.xml"/><Relationship Id="rId15" Type="http://schemas.openxmlformats.org/officeDocument/2006/relationships/image" Target="../media/image43.png"/><Relationship Id="rId10" Type="http://schemas.openxmlformats.org/officeDocument/2006/relationships/tags" Target="../tags/tag267.xml"/><Relationship Id="rId4" Type="http://schemas.openxmlformats.org/officeDocument/2006/relationships/tags" Target="../tags/tag268.xml"/><Relationship Id="rId9" Type="http://schemas.openxmlformats.org/officeDocument/2006/relationships/slideLayout" Target="../slideLayouts/slideLayout2.xml"/><Relationship Id="rId14" Type="http://schemas.openxmlformats.org/officeDocument/2006/relationships/tags" Target="../tags/tag26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40.png"/><Relationship Id="rId18" Type="http://schemas.openxmlformats.org/officeDocument/2006/relationships/tags" Target="../tags/tag278.xml"/><Relationship Id="rId3" Type="http://schemas.openxmlformats.org/officeDocument/2006/relationships/tags" Target="../tags/tag275.xml"/><Relationship Id="rId21" Type="http://schemas.openxmlformats.org/officeDocument/2006/relationships/image" Target="../media/image41.png"/><Relationship Id="rId7" Type="http://schemas.openxmlformats.org/officeDocument/2006/relationships/tags" Target="../tags/tag279.xml"/><Relationship Id="rId12" Type="http://schemas.openxmlformats.org/officeDocument/2006/relationships/tags" Target="../tags/tag275.xml"/><Relationship Id="rId17" Type="http://schemas.openxmlformats.org/officeDocument/2006/relationships/image" Target="../media/image43.png"/><Relationship Id="rId2" Type="http://schemas.openxmlformats.org/officeDocument/2006/relationships/tags" Target="../tags/tag274.xml"/><Relationship Id="rId16" Type="http://schemas.openxmlformats.org/officeDocument/2006/relationships/tags" Target="../tags/tag277.xml"/><Relationship Id="rId20" Type="http://schemas.openxmlformats.org/officeDocument/2006/relationships/tags" Target="../tags/tag281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7.xml"/><Relationship Id="rId15" Type="http://schemas.openxmlformats.org/officeDocument/2006/relationships/image" Target="../media/image42.png"/><Relationship Id="rId10" Type="http://schemas.openxmlformats.org/officeDocument/2006/relationships/tags" Target="../tags/tag282.xml"/><Relationship Id="rId19" Type="http://schemas.openxmlformats.org/officeDocument/2006/relationships/image" Target="../media/image44.png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2.png"/><Relationship Id="rId3" Type="http://schemas.openxmlformats.org/officeDocument/2006/relationships/tags" Target="../tags/tag9.xml"/><Relationship Id="rId21" Type="http://schemas.openxmlformats.org/officeDocument/2006/relationships/tags" Target="../tags/tag1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14.xml"/><Relationship Id="rId2" Type="http://schemas.openxmlformats.org/officeDocument/2006/relationships/tags" Target="../tags/tag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1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0.xml"/><Relationship Id="rId10" Type="http://schemas.openxmlformats.org/officeDocument/2006/relationships/tags" Target="../tags/tag16.xml"/><Relationship Id="rId19" Type="http://schemas.openxmlformats.org/officeDocument/2006/relationships/tags" Target="../tags/tag15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tags" Target="../tags/tag293.xml"/><Relationship Id="rId7" Type="http://schemas.openxmlformats.org/officeDocument/2006/relationships/tags" Target="../tags/tag294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5.xml"/><Relationship Id="rId4" Type="http://schemas.openxmlformats.org/officeDocument/2006/relationships/tags" Target="../tags/tag29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image" Target="../media/image490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1.xml"/><Relationship Id="rId5" Type="http://schemas.openxmlformats.org/officeDocument/2006/relationships/tags" Target="../tags/tag300.xml"/><Relationship Id="rId10" Type="http://schemas.openxmlformats.org/officeDocument/2006/relationships/image" Target="../media/image480.png"/><Relationship Id="rId4" Type="http://schemas.openxmlformats.org/officeDocument/2006/relationships/tags" Target="../tags/tag299.xml"/><Relationship Id="rId9" Type="http://schemas.openxmlformats.org/officeDocument/2006/relationships/tags" Target="../tags/tag30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tags" Target="../tags/tag308.xml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12" Type="http://schemas.openxmlformats.org/officeDocument/2006/relationships/image" Target="../media/image480.png"/><Relationship Id="rId2" Type="http://schemas.openxmlformats.org/officeDocument/2006/relationships/tags" Target="../tags/tag304.xml"/><Relationship Id="rId16" Type="http://schemas.openxmlformats.org/officeDocument/2006/relationships/image" Target="../media/image500.png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tags" Target="../tags/tag307.xml"/><Relationship Id="rId5" Type="http://schemas.openxmlformats.org/officeDocument/2006/relationships/tags" Target="../tags/tag307.xml"/><Relationship Id="rId15" Type="http://schemas.openxmlformats.org/officeDocument/2006/relationships/tags" Target="../tags/tag30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06.xml"/><Relationship Id="rId9" Type="http://schemas.openxmlformats.org/officeDocument/2006/relationships/tags" Target="../tags/tag311.xml"/><Relationship Id="rId14" Type="http://schemas.openxmlformats.org/officeDocument/2006/relationships/image" Target="../media/image4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image" Target="../media/image490.png"/><Relationship Id="rId3" Type="http://schemas.openxmlformats.org/officeDocument/2006/relationships/tags" Target="../tags/tag314.xml"/><Relationship Id="rId21" Type="http://schemas.openxmlformats.org/officeDocument/2006/relationships/tags" Target="../tags/tag319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17.xml"/><Relationship Id="rId2" Type="http://schemas.openxmlformats.org/officeDocument/2006/relationships/tags" Target="../tags/tag313.xml"/><Relationship Id="rId16" Type="http://schemas.openxmlformats.org/officeDocument/2006/relationships/image" Target="../media/image480.png"/><Relationship Id="rId20" Type="http://schemas.openxmlformats.org/officeDocument/2006/relationships/image" Target="../media/image500.png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5" Type="http://schemas.openxmlformats.org/officeDocument/2006/relationships/tags" Target="../tags/tag316.xml"/><Relationship Id="rId15" Type="http://schemas.openxmlformats.org/officeDocument/2006/relationships/tags" Target="../tags/tag316.xml"/><Relationship Id="rId23" Type="http://schemas.openxmlformats.org/officeDocument/2006/relationships/image" Target="../media/image53.jpeg"/><Relationship Id="rId10" Type="http://schemas.openxmlformats.org/officeDocument/2006/relationships/tags" Target="../tags/tag321.xml"/><Relationship Id="rId19" Type="http://schemas.openxmlformats.org/officeDocument/2006/relationships/tags" Target="../tags/tag318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5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image" Target="../media/image54.png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12" Type="http://schemas.openxmlformats.org/officeDocument/2006/relationships/tags" Target="../tags/tag329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image" Target="../media/image53.png"/><Relationship Id="rId5" Type="http://schemas.openxmlformats.org/officeDocument/2006/relationships/tags" Target="../tags/tag329.xml"/><Relationship Id="rId10" Type="http://schemas.openxmlformats.org/officeDocument/2006/relationships/tags" Target="../tags/tag328.xml"/><Relationship Id="rId4" Type="http://schemas.openxmlformats.org/officeDocument/2006/relationships/tags" Target="../tags/tag32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image" Target="../media/image56.png"/><Relationship Id="rId2" Type="http://schemas.openxmlformats.org/officeDocument/2006/relationships/tags" Target="../tags/tag334.xml"/><Relationship Id="rId16" Type="http://schemas.openxmlformats.org/officeDocument/2006/relationships/tags" Target="../tags/tag336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image" Target="../media/image55.png"/><Relationship Id="rId10" Type="http://schemas.openxmlformats.org/officeDocument/2006/relationships/tags" Target="../tags/tag342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4.png"/><Relationship Id="rId3" Type="http://schemas.openxmlformats.org/officeDocument/2006/relationships/tags" Target="../tags/tag24.xml"/><Relationship Id="rId21" Type="http://schemas.openxmlformats.org/officeDocument/2006/relationships/tags" Target="../tags/tag30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35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2.png"/><Relationship Id="rId29" Type="http://schemas.openxmlformats.org/officeDocument/2006/relationships/tags" Target="../tags/tag37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5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tags" Target="../tags/tag34.xml"/><Relationship Id="rId28" Type="http://schemas.openxmlformats.org/officeDocument/2006/relationships/image" Target="../media/image1.png"/><Relationship Id="rId10" Type="http://schemas.openxmlformats.org/officeDocument/2006/relationships/tags" Target="../tags/tag31.xml"/><Relationship Id="rId19" Type="http://schemas.openxmlformats.org/officeDocument/2006/relationships/tags" Target="../tags/tag29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3.png"/><Relationship Id="rId27" Type="http://schemas.openxmlformats.org/officeDocument/2006/relationships/tags" Target="../tags/tag36.xml"/><Relationship Id="rId30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tags" Target="../tags/tag350.xml"/><Relationship Id="rId3" Type="http://schemas.openxmlformats.org/officeDocument/2006/relationships/tags" Target="../tags/tag348.xml"/><Relationship Id="rId7" Type="http://schemas.openxmlformats.org/officeDocument/2006/relationships/tags" Target="../tags/tag352.xml"/><Relationship Id="rId12" Type="http://schemas.openxmlformats.org/officeDocument/2006/relationships/image" Target="../media/image57.pn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tags" Target="../tags/tag349.xml"/><Relationship Id="rId5" Type="http://schemas.openxmlformats.org/officeDocument/2006/relationships/tags" Target="../tags/tag35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image" Target="../media/image57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tags" Target="../tags/tag358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59.xml"/><Relationship Id="rId15" Type="http://schemas.openxmlformats.org/officeDocument/2006/relationships/image" Target="../media/image58.png"/><Relationship Id="rId10" Type="http://schemas.openxmlformats.org/officeDocument/2006/relationships/tags" Target="../tags/tag364.xml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tags" Target="../tags/tag35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3" Type="http://schemas.openxmlformats.org/officeDocument/2006/relationships/tags" Target="../tags/tag36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image" Target="../media/image60.png"/><Relationship Id="rId5" Type="http://schemas.openxmlformats.org/officeDocument/2006/relationships/tags" Target="../tags/tag369.xml"/><Relationship Id="rId10" Type="http://schemas.openxmlformats.org/officeDocument/2006/relationships/tags" Target="../tags/tag369.xml"/><Relationship Id="rId4" Type="http://schemas.openxmlformats.org/officeDocument/2006/relationships/tags" Target="../tags/tag368.xm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tags" Target="../tags/tag375.xml"/><Relationship Id="rId18" Type="http://schemas.openxmlformats.org/officeDocument/2006/relationships/image" Target="../media/image62.png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12" Type="http://schemas.openxmlformats.org/officeDocument/2006/relationships/image" Target="../media/image59.png"/><Relationship Id="rId17" Type="http://schemas.openxmlformats.org/officeDocument/2006/relationships/tags" Target="../tags/tag378.xml"/><Relationship Id="rId2" Type="http://schemas.openxmlformats.org/officeDocument/2006/relationships/tags" Target="../tags/tag372.xml"/><Relationship Id="rId16" Type="http://schemas.openxmlformats.org/officeDocument/2006/relationships/image" Target="../media/image61.png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tags" Target="../tags/tag374.xml"/><Relationship Id="rId5" Type="http://schemas.openxmlformats.org/officeDocument/2006/relationships/tags" Target="../tags/tag375.xml"/><Relationship Id="rId15" Type="http://schemas.openxmlformats.org/officeDocument/2006/relationships/tags" Target="../tags/tag37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tags" Target="../tags/tag383.xml"/><Relationship Id="rId18" Type="http://schemas.openxmlformats.org/officeDocument/2006/relationships/image" Target="../media/image61.png"/><Relationship Id="rId3" Type="http://schemas.openxmlformats.org/officeDocument/2006/relationships/tags" Target="../tags/tag382.xml"/><Relationship Id="rId21" Type="http://schemas.openxmlformats.org/officeDocument/2006/relationships/tags" Target="../tags/tag390.xml"/><Relationship Id="rId7" Type="http://schemas.openxmlformats.org/officeDocument/2006/relationships/tags" Target="../tags/tag386.xml"/><Relationship Id="rId12" Type="http://schemas.openxmlformats.org/officeDocument/2006/relationships/slideLayout" Target="../slideLayouts/slideLayout2.xml"/><Relationship Id="rId17" Type="http://schemas.openxmlformats.org/officeDocument/2006/relationships/tags" Target="../tags/tag386.xml"/><Relationship Id="rId2" Type="http://schemas.openxmlformats.org/officeDocument/2006/relationships/tags" Target="../tags/tag381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tags" Target="../tags/tag384.xml"/><Relationship Id="rId10" Type="http://schemas.openxmlformats.org/officeDocument/2006/relationships/tags" Target="../tags/tag389.xml"/><Relationship Id="rId19" Type="http://schemas.openxmlformats.org/officeDocument/2006/relationships/tags" Target="../tags/tag387.xml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image" Target="../media/image59.png"/><Relationship Id="rId2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6.xml"/><Relationship Id="rId4" Type="http://schemas.openxmlformats.org/officeDocument/2006/relationships/tags" Target="../tags/tag3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9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3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slideLayout" Target="../slideLayouts/slideLayout2.xml"/><Relationship Id="rId39" Type="http://schemas.openxmlformats.org/officeDocument/2006/relationships/tags" Target="../tags/tag60.xml"/><Relationship Id="rId21" Type="http://schemas.openxmlformats.org/officeDocument/2006/relationships/tags" Target="../tags/tag59.xml"/><Relationship Id="rId34" Type="http://schemas.openxmlformats.org/officeDocument/2006/relationships/image" Target="../media/image7.png"/><Relationship Id="rId42" Type="http://schemas.openxmlformats.org/officeDocument/2006/relationships/image" Target="../media/image1.png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tags" Target="../tags/tag48.xml"/><Relationship Id="rId41" Type="http://schemas.openxmlformats.org/officeDocument/2006/relationships/tags" Target="../tags/tag61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tags" Target="../tags/tag62.xml"/><Relationship Id="rId32" Type="http://schemas.openxmlformats.org/officeDocument/2006/relationships/image" Target="../media/image5.png"/><Relationship Id="rId37" Type="http://schemas.openxmlformats.org/officeDocument/2006/relationships/tags" Target="../tags/tag59.xml"/><Relationship Id="rId40" Type="http://schemas.openxmlformats.org/officeDocument/2006/relationships/image" Target="../media/image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tags" Target="../tags/tag61.xml"/><Relationship Id="rId28" Type="http://schemas.openxmlformats.org/officeDocument/2006/relationships/image" Target="../media/image2.png"/><Relationship Id="rId36" Type="http://schemas.openxmlformats.org/officeDocument/2006/relationships/image" Target="../media/image8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tags" Target="../tags/tag52.xml"/><Relationship Id="rId44" Type="http://schemas.openxmlformats.org/officeDocument/2006/relationships/image" Target="../media/image6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tags" Target="../tags/tag60.xml"/><Relationship Id="rId27" Type="http://schemas.openxmlformats.org/officeDocument/2006/relationships/tags" Target="../tags/tag47.xml"/><Relationship Id="rId30" Type="http://schemas.openxmlformats.org/officeDocument/2006/relationships/image" Target="../media/image3.png"/><Relationship Id="rId35" Type="http://schemas.openxmlformats.org/officeDocument/2006/relationships/tags" Target="../tags/tag58.xml"/><Relationship Id="rId43" Type="http://schemas.openxmlformats.org/officeDocument/2006/relationships/tags" Target="../tags/tag62.xml"/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tags" Target="../tags/tag63.xml"/><Relationship Id="rId33" Type="http://schemas.openxmlformats.org/officeDocument/2006/relationships/tags" Target="../tags/tag53.xml"/><Relationship Id="rId38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1" Type="http://schemas.openxmlformats.org/officeDocument/2006/relationships/tags" Target="../tags/tag6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customXml" Target="../ink/ink2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customXml" Target="../ink/ink4.xm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7642-0692-732E-26F9-D3544E364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064" y="820284"/>
            <a:ext cx="10727872" cy="2387600"/>
          </a:xfrm>
        </p:spPr>
        <p:txBody>
          <a:bodyPr>
            <a:noAutofit/>
          </a:bodyPr>
          <a:lstStyle/>
          <a:p>
            <a:r>
              <a:rPr lang="en-US" sz="5400" dirty="0"/>
              <a:t>What is the </a:t>
            </a:r>
            <a:r>
              <a:rPr lang="en-US" sz="5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strongest notion of regret</a:t>
            </a:r>
            <a:r>
              <a:rPr lang="en-US" sz="5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5400" dirty="0"/>
              <a:t>that can be kept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meaningfully sublinear </a:t>
            </a:r>
            <a:r>
              <a:rPr lang="en-US" sz="5400" dirty="0"/>
              <a:t>in convex games?</a:t>
            </a:r>
            <a:endParaRPr lang="en-US" sz="3200" dirty="0">
              <a:latin typeface="Neue Haas Grotesk Text Pro" panose="020B0504020202020204" pitchFamily="34" charset="77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332331-212B-F1BC-0907-E8449208F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2335"/>
            <a:ext cx="9144000" cy="2013301"/>
          </a:xfrm>
        </p:spPr>
        <p:txBody>
          <a:bodyPr>
            <a:normAutofit/>
          </a:bodyPr>
          <a:lstStyle/>
          <a:p>
            <a:r>
              <a:rPr lang="en-US" dirty="0"/>
              <a:t>Gabriele Farina</a:t>
            </a:r>
          </a:p>
          <a:p>
            <a:r>
              <a:rPr lang="en-US" dirty="0"/>
              <a:t>MIT</a:t>
            </a:r>
          </a:p>
          <a:p>
            <a:endParaRPr lang="en-US" dirty="0"/>
          </a:p>
          <a:p>
            <a:r>
              <a:rPr lang="en-US" dirty="0"/>
              <a:t>Paris,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2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642F9-77C3-8ADC-5ED7-C5F19FD93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BA35-490B-0FEF-EAB8-85436E3A916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Spilling the 🫘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F29C71-1B76-263C-1519-11A6B8B94FC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91916" y="1532954"/>
            <a:ext cx="2816509" cy="777108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6167D-7A35-E576-EC40-60603DFDA2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82599" y="1502098"/>
            <a:ext cx="547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technically involved!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DD3BF8-2C32-EE1E-C9D6-4E65AB91413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95366" y="2007626"/>
            <a:ext cx="3271648" cy="7969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Optimization &amp; separation over endomorphisms is hard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8DDE80-C0DF-5AFB-0027-42E35348906F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5013158" y="1114927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51720E5-8862-C352-8A25-99B396BE265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16200000">
            <a:off x="-20053" y="3119233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F0948-AF2E-35E9-EEB6-A9859616A07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rot="5400000">
            <a:off x="10495548" y="3561884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08983A-083A-BB1B-982A-088E11A5B88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5334" y="3200919"/>
            <a:ext cx="3489434" cy="32418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98EB08-3A96-5509-0350-FCE3D78D38E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27525" y="3044538"/>
            <a:ext cx="3848452" cy="3347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FD62D1-4903-354B-2ECF-66BD0DAFE9E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66127" y="2313356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16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654E-C0F8-B728-AABE-AB5530D8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25EE-0F4E-2D7C-6A9F-EFB402580C5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Spilling the 🫘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524FCD-68CF-20C7-62FA-2AA55B7142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91916" y="1532954"/>
            <a:ext cx="2816509" cy="777108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079F9-D899-22A3-FB42-094AC6D027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82599" y="1502098"/>
            <a:ext cx="547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technically involved!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5C965C-7016-5B67-A786-EA89EA42DB4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95366" y="2007626"/>
            <a:ext cx="3271648" cy="7969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Optimization &amp; separation over endomorphisms is hard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C08500-DB59-6364-DBA3-C73B9500308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5013158" y="1114927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65E6D7-A2C3-140F-EE8C-E51C83051E6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16200000">
            <a:off x="-20053" y="3119233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F31AE5-E0FF-9F1A-C6D8-43A1A7B5810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rot="5400000">
            <a:off x="10495548" y="3561884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49C2A-DB29-EA3B-76AB-586A9CB0852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66127" y="2313356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94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654E-C0F8-B728-AABE-AB5530D8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25EE-0F4E-2D7C-6A9F-EFB402580C5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Spilling the 🫘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524FCD-68CF-20C7-62FA-2AA55B7142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91916" y="1532954"/>
            <a:ext cx="2816509" cy="777108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079F9-D899-22A3-FB42-094AC6D027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82599" y="1502098"/>
            <a:ext cx="547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technically involved!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59FAB-B5EC-21BF-52E8-B8E3ECAD46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819804" y="2076193"/>
            <a:ext cx="2033152" cy="192191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5C965C-7016-5B67-A786-EA89EA42DB4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95366" y="2007626"/>
            <a:ext cx="3271648" cy="7969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Optimization &amp; separation over endomorphisms is hard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F6EF2C-FBEB-BE19-A1EA-8D7947D8BF6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495366" y="3037151"/>
            <a:ext cx="3271648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🛠️ </a:t>
            </a:r>
            <a:r>
              <a:rPr lang="en-US" b="1" dirty="0" err="1">
                <a:solidFill>
                  <a:schemeClr val="tx1"/>
                </a:solidFill>
                <a:latin typeface="Corbel" panose="020B0503020204020204" pitchFamily="34" charset="0"/>
              </a:rPr>
              <a:t>Semiseparation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(independent interest / uses)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C474CC-B3B9-AD02-6DFB-27770432B2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95367" y="4162152"/>
            <a:ext cx="5132528" cy="810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Unusual situation: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we can minimize linear swap regret, but not measure it!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C08500-DB59-6364-DBA3-C73B95003084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13158" y="1114927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B223F2-7337-A1C2-B5E3-2C4FD87780B3}"/>
              </a:ext>
            </a:extLst>
          </p:cNvPr>
          <p:cNvCxnSpPr>
            <a:cxnSpLocks/>
            <a:stCxn id="4" idx="3"/>
            <a:endCxn id="8" idx="1"/>
          </p:cNvCxnSpPr>
          <p:nvPr>
            <p:custDataLst>
              <p:tags r:id="rId10"/>
            </p:custDataLst>
          </p:nvPr>
        </p:nvCxnSpPr>
        <p:spPr>
          <a:xfrm>
            <a:off x="4308425" y="1921508"/>
            <a:ext cx="1186941" cy="1561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65E6D7-A2C3-140F-EE8C-E51C83051E6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rot="16200000">
            <a:off x="-20053" y="3119233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F31AE5-E0FF-9F1A-C6D8-43A1A7B5810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5400000">
            <a:off x="10495548" y="3561884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2182EC2-AF8B-CB87-CFB4-D6327EBF290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574841" y="3108945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49C2A-DB29-EA3B-76AB-586A9CB085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566127" y="2313356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99287-F4FD-5830-6F82-B32D115A831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491915" y="2575718"/>
            <a:ext cx="315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orbel" panose="020B0503020204020204" pitchFamily="34" charset="0"/>
              </a:rPr>
              <a:t>Efficient learning &amp; computation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988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654E-C0F8-B728-AABE-AB5530D8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25EE-0F4E-2D7C-6A9F-EFB402580C5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Spilling the 🫘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524FCD-68CF-20C7-62FA-2AA55B7142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91916" y="1532954"/>
            <a:ext cx="2816509" cy="777108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079F9-D899-22A3-FB42-094AC6D027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82599" y="1502098"/>
            <a:ext cx="547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technically involved!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59FAB-B5EC-21BF-52E8-B8E3ECAD46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819804" y="2076193"/>
            <a:ext cx="2033152" cy="192191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5C965C-7016-5B67-A786-EA89EA42DB4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95366" y="2007626"/>
            <a:ext cx="3271648" cy="7969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Optimization &amp; separation over endomorphisms is hard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F6EF2C-FBEB-BE19-A1EA-8D7947D8BF6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495366" y="3037151"/>
            <a:ext cx="3271648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🛠️ </a:t>
            </a:r>
            <a:r>
              <a:rPr lang="en-US" b="1" dirty="0" err="1">
                <a:solidFill>
                  <a:schemeClr val="tx1"/>
                </a:solidFill>
                <a:latin typeface="Corbel" panose="020B0503020204020204" pitchFamily="34" charset="0"/>
              </a:rPr>
              <a:t>Semiseparation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(independent interest / uses)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C474CC-B3B9-AD02-6DFB-27770432B2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95367" y="4162152"/>
            <a:ext cx="5132528" cy="810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Unusual situation: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we can minimize linear swap regret, but not measure it!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54F424-E294-3422-117C-417E0A3CB92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491916" y="3357278"/>
            <a:ext cx="2816509" cy="777108"/>
          </a:xfrm>
          <a:prstGeom prst="roundRect">
            <a:avLst/>
          </a:prstGeom>
          <a:solidFill>
            <a:schemeClr val="accent6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Profile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C08500-DB59-6364-DBA3-C73B95003084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013158" y="1114927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B223F2-7337-A1C2-B5E3-2C4FD87780B3}"/>
              </a:ext>
            </a:extLst>
          </p:cNvPr>
          <p:cNvCxnSpPr>
            <a:cxnSpLocks/>
            <a:stCxn id="4" idx="3"/>
            <a:endCxn id="8" idx="1"/>
          </p:cNvCxnSpPr>
          <p:nvPr>
            <p:custDataLst>
              <p:tags r:id="rId11"/>
            </p:custDataLst>
          </p:nvPr>
        </p:nvCxnSpPr>
        <p:spPr>
          <a:xfrm>
            <a:off x="4308425" y="1921508"/>
            <a:ext cx="1186941" cy="1561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C0E100-9D61-BD1F-0404-BAFA95BB0C24}"/>
              </a:ext>
            </a:extLst>
          </p:cNvPr>
          <p:cNvCxnSpPr>
            <a:cxnSpLocks/>
            <a:stCxn id="8" idx="1"/>
            <a:endCxn id="10" idx="3"/>
          </p:cNvCxnSpPr>
          <p:nvPr>
            <p:custDataLst>
              <p:tags r:id="rId12"/>
            </p:custDataLst>
          </p:nvPr>
        </p:nvCxnSpPr>
        <p:spPr>
          <a:xfrm flipH="1">
            <a:off x="4308425" y="3483347"/>
            <a:ext cx="1186941" cy="262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65E6D7-A2C3-140F-EE8C-E51C83051E6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 rot="16200000">
            <a:off x="-20053" y="3119233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F31AE5-E0FF-9F1A-C6D8-43A1A7B5810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5400000">
            <a:off x="10495548" y="3561884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2182EC2-AF8B-CB87-CFB4-D6327EBF290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574841" y="3108945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49C2A-DB29-EA3B-76AB-586A9CB0852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566127" y="2313356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90F04-8C6D-3171-E53D-E6B0EC23957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549054" y="4140642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[ACMMSS EC25]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99287-F4FD-5830-6F82-B32D115A831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491915" y="2575718"/>
            <a:ext cx="315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orbel" panose="020B0503020204020204" pitchFamily="34" charset="0"/>
              </a:rPr>
              <a:t>Efficient learning &amp; computation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E8581-363C-0722-62EE-A605FBF60E9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491914" y="4382048"/>
            <a:ext cx="315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orbel" panose="020B0503020204020204" pitchFamily="34" charset="0"/>
              </a:rPr>
              <a:t>Efficient learning</a:t>
            </a:r>
            <a:endParaRPr lang="en-US" sz="1600" strike="sngStrike" dirty="0">
              <a:solidFill>
                <a:schemeClr val="accent3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82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654E-C0F8-B728-AABE-AB5530D8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25EE-0F4E-2D7C-6A9F-EFB402580C5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Spilling the 🫘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524FCD-68CF-20C7-62FA-2AA55B7142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91916" y="1532954"/>
            <a:ext cx="2816509" cy="777108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079F9-D899-22A3-FB42-094AC6D027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82599" y="1502098"/>
            <a:ext cx="547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technically involved!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59FAB-B5EC-21BF-52E8-B8E3ECAD46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819804" y="2076193"/>
            <a:ext cx="2033152" cy="192191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5C965C-7016-5B67-A786-EA89EA42DB4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95366" y="2007626"/>
            <a:ext cx="3271648" cy="79691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Optimization &amp; separation over endomorphisms is hard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F6EF2C-FBEB-BE19-A1EA-8D7947D8BF6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495366" y="3037151"/>
            <a:ext cx="3271648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🛠️ </a:t>
            </a:r>
            <a:r>
              <a:rPr lang="en-US" b="1" dirty="0" err="1">
                <a:solidFill>
                  <a:schemeClr val="tx1"/>
                </a:solidFill>
                <a:latin typeface="Corbel" panose="020B0503020204020204" pitchFamily="34" charset="0"/>
              </a:rPr>
              <a:t>Semiseparation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(independent interest / uses)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C474CC-B3B9-AD02-6DFB-27770432B2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95367" y="4162152"/>
            <a:ext cx="5132528" cy="810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Unusual situation: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we can minimize linear swap regret, but not measure it!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54F424-E294-3422-117C-417E0A3CB92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491916" y="3357278"/>
            <a:ext cx="2816509" cy="777108"/>
          </a:xfrm>
          <a:prstGeom prst="roundRect">
            <a:avLst/>
          </a:prstGeom>
          <a:solidFill>
            <a:schemeClr val="accent6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Profile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9F0ACB-DFCC-8164-5478-0DE8856E57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491915" y="4973053"/>
            <a:ext cx="2816510" cy="777108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Low-degree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polynomial swap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C56F09-06DC-2D24-C72A-EAA3F393414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495366" y="5355721"/>
            <a:ext cx="5204703" cy="796914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🛠️ </a:t>
            </a:r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Expected fixed points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C08500-DB59-6364-DBA3-C73B95003084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5013158" y="1114927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B223F2-7337-A1C2-B5E3-2C4FD87780B3}"/>
              </a:ext>
            </a:extLst>
          </p:cNvPr>
          <p:cNvCxnSpPr>
            <a:cxnSpLocks/>
            <a:stCxn id="4" idx="3"/>
            <a:endCxn id="8" idx="1"/>
          </p:cNvCxnSpPr>
          <p:nvPr>
            <p:custDataLst>
              <p:tags r:id="rId13"/>
            </p:custDataLst>
          </p:nvPr>
        </p:nvCxnSpPr>
        <p:spPr>
          <a:xfrm>
            <a:off x="4308425" y="1921508"/>
            <a:ext cx="1186941" cy="1561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C0E100-9D61-BD1F-0404-BAFA95BB0C24}"/>
              </a:ext>
            </a:extLst>
          </p:cNvPr>
          <p:cNvCxnSpPr>
            <a:cxnSpLocks/>
            <a:stCxn id="8" idx="1"/>
            <a:endCxn id="10" idx="3"/>
          </p:cNvCxnSpPr>
          <p:nvPr>
            <p:custDataLst>
              <p:tags r:id="rId14"/>
            </p:custDataLst>
          </p:nvPr>
        </p:nvCxnSpPr>
        <p:spPr>
          <a:xfrm flipH="1">
            <a:off x="4308425" y="3483347"/>
            <a:ext cx="1186941" cy="262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CA6952-921E-4FB2-8C79-F2C91EAD8C00}"/>
              </a:ext>
            </a:extLst>
          </p:cNvPr>
          <p:cNvCxnSpPr>
            <a:cxnSpLocks/>
            <a:stCxn id="8" idx="1"/>
            <a:endCxn id="11" idx="3"/>
          </p:cNvCxnSpPr>
          <p:nvPr>
            <p:custDataLst>
              <p:tags r:id="rId15"/>
            </p:custDataLst>
          </p:nvPr>
        </p:nvCxnSpPr>
        <p:spPr>
          <a:xfrm flipH="1">
            <a:off x="4308425" y="3483347"/>
            <a:ext cx="1186941" cy="1878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B6E1BE-E6F9-291B-6362-50649C7852CF}"/>
              </a:ext>
            </a:extLst>
          </p:cNvPr>
          <p:cNvCxnSpPr>
            <a:cxnSpLocks/>
            <a:stCxn id="12" idx="1"/>
            <a:endCxn id="11" idx="3"/>
          </p:cNvCxnSpPr>
          <p:nvPr>
            <p:custDataLst>
              <p:tags r:id="rId16"/>
            </p:custDataLst>
          </p:nvPr>
        </p:nvCxnSpPr>
        <p:spPr>
          <a:xfrm flipH="1" flipV="1">
            <a:off x="4308425" y="5361607"/>
            <a:ext cx="1186941" cy="3925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65E6D7-A2C3-140F-EE8C-E51C83051E64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 rot="16200000">
            <a:off x="-20053" y="3119233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F31AE5-E0FF-9F1A-C6D8-43A1A7B58100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 rot="5400000">
            <a:off x="10495548" y="3561884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2182EC2-AF8B-CB87-CFB4-D6327EBF290A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574841" y="3108945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BC43752-18C2-484B-A9D8-030F9C875DEA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5574841" y="5426817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49C2A-DB29-EA3B-76AB-586A9CB0852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566127" y="2313356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90F04-8C6D-3171-E53D-E6B0EC23957D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549054" y="4140642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[ACMMSS EC25]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99287-F4FD-5830-6F82-B32D115A8318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491915" y="2575718"/>
            <a:ext cx="315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orbel" panose="020B0503020204020204" pitchFamily="34" charset="0"/>
              </a:rPr>
              <a:t>Efficient learning &amp; computation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E8581-363C-0722-62EE-A605FBF60E9A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491914" y="4382048"/>
            <a:ext cx="315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orbel" panose="020B0503020204020204" pitchFamily="34" charset="0"/>
              </a:rPr>
              <a:t>Efficient learning</a:t>
            </a:r>
            <a:endParaRPr lang="en-US" sz="1600" strike="sngStrike" dirty="0">
              <a:solidFill>
                <a:schemeClr val="accent3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7207DF-CB54-5EF6-CD2D-1ED6F8493D2E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491913" y="5977750"/>
            <a:ext cx="3151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orbel" panose="020B0503020204020204" pitchFamily="34" charset="0"/>
              </a:rPr>
              <a:t>Efficient learning &amp; computation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38D13-074B-9AC0-C8AA-4B427D0EB42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566127" y="5708354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10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302B-1265-5B85-52F5-028CE16D9F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GGM’s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Reduces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minimization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external regret minimization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097C9D-E2A0-C3F0-3F69-E99EC263BC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9568" y="2411426"/>
            <a:ext cx="3592863" cy="16022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7CA2CD9-0D93-B29D-4C08-682083F4BC0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892429" y="365125"/>
            <a:ext cx="415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[Gordon, Greenwald &amp; Marks, ICML08]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Regret minimizer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blipFill>
                <a:blip r:embed="rId17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5C34905-D5AC-6820-9056-B108671E14F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539651" y="4223163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2B631-3BDB-A43F-1BF0-3C1737E7209E}"/>
              </a:ext>
            </a:extLst>
          </p:cNvPr>
          <p:cNvCxnSpPr>
            <a:cxnSpLocks/>
            <a:stCxn id="23" idx="0"/>
          </p:cNvCxnSpPr>
          <p:nvPr>
            <p:custDataLst>
              <p:tags r:id="rId9"/>
            </p:custDataLst>
          </p:nvPr>
        </p:nvCxnSpPr>
        <p:spPr>
          <a:xfrm flipV="1">
            <a:off x="5887688" y="3495758"/>
            <a:ext cx="0" cy="65561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minimizer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blipFill>
                <a:blip r:embed="rId1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5172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302B-1265-5B85-52F5-028CE16D9F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GGM’s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Reduces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minimization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external regret minimization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097C9D-E2A0-C3F0-3F69-E99EC263BC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9568" y="2411426"/>
            <a:ext cx="3592863" cy="16022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C9F65C-6E26-5D05-1F7A-C0EBFE1A6C6C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flipV="1">
            <a:off x="6859348" y="3212536"/>
            <a:ext cx="1033081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blipFill>
                <a:blip r:embed="rId19"/>
                <a:stretch>
                  <a:fillRect l="-2800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7CA2CD9-0D93-B29D-4C08-682083F4BC0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892429" y="365125"/>
            <a:ext cx="415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[Gordon, Greenwald &amp; Marks, ICML08]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Regret minimizer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blipFill>
                <a:blip r:embed="rId21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5C34905-D5AC-6820-9056-B108671E14F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539651" y="4223163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2B631-3BDB-A43F-1BF0-3C1737E7209E}"/>
              </a:ext>
            </a:extLst>
          </p:cNvPr>
          <p:cNvCxnSpPr>
            <a:cxnSpLocks/>
            <a:stCxn id="23" idx="0"/>
          </p:cNvCxnSpPr>
          <p:nvPr>
            <p:custDataLst>
              <p:tags r:id="rId11"/>
            </p:custDataLst>
          </p:nvPr>
        </p:nvCxnSpPr>
        <p:spPr>
          <a:xfrm flipV="1">
            <a:off x="5887688" y="3495758"/>
            <a:ext cx="0" cy="65561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minimizer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blipFill>
                <a:blip r:embed="rId2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2769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302B-1265-5B85-52F5-028CE16D9F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GGM’s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Reduces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minimization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external regret minimization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097C9D-E2A0-C3F0-3F69-E99EC263BC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9568" y="2411426"/>
            <a:ext cx="3592863" cy="16022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1555D1-3DAD-5F21-97A1-4CA865F1CC9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892431" y="3212536"/>
            <a:ext cx="1871957" cy="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C9F65C-6E26-5D05-1F7A-C0EBFE1A6C6C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flipV="1">
            <a:off x="6859348" y="3212536"/>
            <a:ext cx="1033081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blipFill>
                <a:blip r:embed="rId23"/>
                <a:stretch>
                  <a:fillRect l="-2800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B0383-03B7-DE6E-4571-2B56C33E3081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095726" y="2896011"/>
                <a:ext cx="16686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B0383-03B7-DE6E-4571-2B56C33E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8095726" y="2896011"/>
                <a:ext cx="1668662" cy="276999"/>
              </a:xfrm>
              <a:prstGeom prst="rect">
                <a:avLst/>
              </a:prstGeom>
              <a:blipFill>
                <a:blip r:embed="rId25"/>
                <a:stretch>
                  <a:fillRect l="-1515" r="-303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7CA2CD9-0D93-B29D-4C08-682083F4BC0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892429" y="365125"/>
            <a:ext cx="415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[Gordon, Greenwald &amp; Marks, ICML08]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AC41789-186E-23A2-CF0B-954B6034A96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082152" y="3382425"/>
            <a:ext cx="3271648" cy="50652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Fixed point oracle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438C85-8F8B-7CD7-7B5A-4A82E78F9B4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161627" y="3454219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Regret minimizer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blipFill>
                <a:blip r:embed="rId27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5C34905-D5AC-6820-9056-B108671E14FC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539651" y="4223163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2B631-3BDB-A43F-1BF0-3C1737E7209E}"/>
              </a:ext>
            </a:extLst>
          </p:cNvPr>
          <p:cNvCxnSpPr>
            <a:cxnSpLocks/>
            <a:stCxn id="23" idx="0"/>
          </p:cNvCxnSpPr>
          <p:nvPr>
            <p:custDataLst>
              <p:tags r:id="rId15"/>
            </p:custDataLst>
          </p:nvPr>
        </p:nvCxnSpPr>
        <p:spPr>
          <a:xfrm flipV="1">
            <a:off x="5887688" y="3495758"/>
            <a:ext cx="0" cy="65561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minimizer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blipFill>
                <a:blip r:embed="rId2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8659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302B-1265-5B85-52F5-028CE16D9F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GGM’s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Reduces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minimization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external regret minimization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097C9D-E2A0-C3F0-3F69-E99EC263BC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9568" y="2411426"/>
            <a:ext cx="3592863" cy="16022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F8B5BD-2040-EA3E-8F0A-76B4B129DA70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2427611" y="3212536"/>
            <a:ext cx="1871957" cy="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1555D1-3DAD-5F21-97A1-4CA865F1CC9B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7892431" y="3212536"/>
            <a:ext cx="1871957" cy="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FF612E-E9FC-D7D9-EA7C-DAD0212F0BB3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V="1">
            <a:off x="4299568" y="3212536"/>
            <a:ext cx="1033081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C9F65C-6E26-5D05-1F7A-C0EBFE1A6C6C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V="1">
            <a:off x="6859348" y="3212536"/>
            <a:ext cx="1033081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blipFill>
                <a:blip r:embed="rId27"/>
                <a:stretch>
                  <a:fillRect l="-2800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B0383-03B7-DE6E-4571-2B56C33E3081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095726" y="2896011"/>
                <a:ext cx="16686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B0383-03B7-DE6E-4571-2B56C33E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8095726" y="2896011"/>
                <a:ext cx="1668662" cy="276999"/>
              </a:xfrm>
              <a:prstGeom prst="rect">
                <a:avLst/>
              </a:prstGeom>
              <a:blipFill>
                <a:blip r:embed="rId29"/>
                <a:stretch>
                  <a:fillRect l="-1515" r="-303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00398A-7982-B86B-C809-18BACC250314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356826" y="2904104"/>
                <a:ext cx="828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00398A-7982-B86B-C809-18BACC250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4356826" y="2904104"/>
                <a:ext cx="828817" cy="276999"/>
              </a:xfrm>
              <a:prstGeom prst="rect">
                <a:avLst/>
              </a:prstGeom>
              <a:blipFill>
                <a:blip r:embed="rId31"/>
                <a:stretch>
                  <a:fillRect l="-4545" r="-1515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0F02-19B8-3AC7-0CD5-5E59F4206897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538637" y="2904104"/>
                <a:ext cx="2731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0F02-19B8-3AC7-0CD5-5E59F4206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2538637" y="2904104"/>
                <a:ext cx="273152" cy="276999"/>
              </a:xfrm>
              <a:prstGeom prst="rect">
                <a:avLst/>
              </a:prstGeom>
              <a:blipFill>
                <a:blip r:embed="rId33"/>
                <a:stretch>
                  <a:fillRect l="-8696"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7CA2CD9-0D93-B29D-4C08-682083F4BC0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892429" y="365125"/>
            <a:ext cx="415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[Gordon, Greenwald &amp; Marks, ICML08]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AC41789-186E-23A2-CF0B-954B6034A96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082152" y="3382425"/>
            <a:ext cx="3271648" cy="50652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Fixed point oracle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438C85-8F8B-7CD7-7B5A-4A82E78F9B4E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161627" y="3454219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Regret minimizer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blipFill>
                <a:blip r:embed="rId35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5C34905-D5AC-6820-9056-B108671E14FC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4539651" y="4223163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2B631-3BDB-A43F-1BF0-3C1737E7209E}"/>
              </a:ext>
            </a:extLst>
          </p:cNvPr>
          <p:cNvCxnSpPr>
            <a:cxnSpLocks/>
            <a:stCxn id="23" idx="0"/>
          </p:cNvCxnSpPr>
          <p:nvPr>
            <p:custDataLst>
              <p:tags r:id="rId19"/>
            </p:custDataLst>
          </p:nvPr>
        </p:nvCxnSpPr>
        <p:spPr>
          <a:xfrm flipV="1">
            <a:off x="5887688" y="3495758"/>
            <a:ext cx="0" cy="65561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minimizer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blipFill>
                <a:blip r:embed="rId3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4701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302B-1265-5B85-52F5-028CE16D9F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GGM’s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Reduces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minimization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external regret minimization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86F9B17-3C54-B3C4-CEF9-21DA40E9E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1866225" y="1159799"/>
                <a:ext cx="8459550" cy="701369"/>
              </a:xfrm>
              <a:prstGeom prst="round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097C9D-E2A0-C3F0-3F69-E99EC263BC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9568" y="2411426"/>
            <a:ext cx="3592863" cy="16022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1984F7C0-FF30-2140-6136-EC6FFBDE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5332649" y="2929315"/>
                <a:ext cx="1526699" cy="566443"/>
              </a:xfrm>
              <a:prstGeom prst="round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F8B5BD-2040-EA3E-8F0A-76B4B129DA70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2427611" y="3212536"/>
            <a:ext cx="1871957" cy="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1555D1-3DAD-5F21-97A1-4CA865F1CC9B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7892431" y="3212536"/>
            <a:ext cx="1871957" cy="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3A4090A-799E-7A15-BBA9-70D2BEA5DC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66225" y="5365017"/>
                <a:ext cx="8459550" cy="926642"/>
              </a:xfrm>
              <a:prstGeom prst="roundRect">
                <a:avLst/>
              </a:prstGeom>
              <a:solidFill>
                <a:schemeClr val="accent2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Issue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: Fixed points are not a problem. However, we cannot have a separation oracle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. So, we cannot have GD(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). This road seems very uphill.</a:t>
                </a:r>
                <a:endParaRPr lang="en-US" sz="20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3A4090A-799E-7A15-BBA9-70D2BEA5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1866225" y="5365017"/>
                <a:ext cx="8459550" cy="926642"/>
              </a:xfrm>
              <a:prstGeom prst="round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FF612E-E9FC-D7D9-EA7C-DAD0212F0BB3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V="1">
            <a:off x="4299568" y="3212536"/>
            <a:ext cx="1033081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C9F65C-6E26-5D05-1F7A-C0EBFE1A6C6C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V="1">
            <a:off x="6859348" y="3212536"/>
            <a:ext cx="1033081" cy="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546908-C3FE-E3A3-62C2-3499826DB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7153359" y="2904104"/>
                <a:ext cx="300788" cy="276999"/>
              </a:xfrm>
              <a:prstGeom prst="rect">
                <a:avLst/>
              </a:prstGeom>
              <a:blipFill>
                <a:blip r:embed="rId30"/>
                <a:stretch>
                  <a:fillRect l="-2800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B0383-03B7-DE6E-4571-2B56C33E3081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095726" y="2896011"/>
                <a:ext cx="16686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FB0383-03B7-DE6E-4571-2B56C33E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8095726" y="2896011"/>
                <a:ext cx="1668662" cy="276999"/>
              </a:xfrm>
              <a:prstGeom prst="rect">
                <a:avLst/>
              </a:prstGeom>
              <a:blipFill>
                <a:blip r:embed="rId32"/>
                <a:stretch>
                  <a:fillRect l="-1515" r="-303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00398A-7982-B86B-C809-18BACC250314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356826" y="2904104"/>
                <a:ext cx="828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00398A-7982-B86B-C809-18BACC250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4356826" y="2904104"/>
                <a:ext cx="828817" cy="276999"/>
              </a:xfrm>
              <a:prstGeom prst="rect">
                <a:avLst/>
              </a:prstGeom>
              <a:blipFill>
                <a:blip r:embed="rId34"/>
                <a:stretch>
                  <a:fillRect l="-4545" r="-1515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0F02-19B8-3AC7-0CD5-5E59F4206897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538637" y="2904104"/>
                <a:ext cx="2731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0F02-19B8-3AC7-0CD5-5E59F4206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2538637" y="2904104"/>
                <a:ext cx="273152" cy="276999"/>
              </a:xfrm>
              <a:prstGeom prst="rect">
                <a:avLst/>
              </a:prstGeom>
              <a:blipFill>
                <a:blip r:embed="rId36"/>
                <a:stretch>
                  <a:fillRect l="-8696"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7CA2CD9-0D93-B29D-4C08-682083F4BC0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892429" y="365125"/>
            <a:ext cx="415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[Gordon, Greenwald &amp; Marks, ICML08]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AC41789-186E-23A2-CF0B-954B6034A96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082152" y="3382425"/>
            <a:ext cx="3271648" cy="50652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Fixed point oracle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438C85-8F8B-7CD7-7B5A-4A82E78F9B4E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161627" y="3454219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Regret minimizer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78EC81A4-72CA-3A4B-6F98-AFFE40C25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4460176" y="4151369"/>
                <a:ext cx="2855024" cy="701369"/>
              </a:xfrm>
              <a:prstGeom prst="roundRect">
                <a:avLst/>
              </a:prstGeom>
              <a:blipFill>
                <a:blip r:embed="rId38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5C34905-D5AC-6820-9056-B108671E14FC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539651" y="4223163"/>
            <a:ext cx="323255" cy="3233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2B631-3BDB-A43F-1BF0-3C1737E7209E}"/>
              </a:ext>
            </a:extLst>
          </p:cNvPr>
          <p:cNvCxnSpPr>
            <a:cxnSpLocks/>
            <a:stCxn id="23" idx="0"/>
          </p:cNvCxnSpPr>
          <p:nvPr>
            <p:custDataLst>
              <p:tags r:id="rId20"/>
            </p:custDataLst>
          </p:nvPr>
        </p:nvCxnSpPr>
        <p:spPr>
          <a:xfrm flipV="1">
            <a:off x="5887688" y="3495758"/>
            <a:ext cx="0" cy="65561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-Regret minimizer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EE82A2-664A-ED76-4FCD-938FA7564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2612782" y="2068965"/>
                <a:ext cx="6097836" cy="369332"/>
              </a:xfrm>
              <a:prstGeom prst="rect">
                <a:avLst/>
              </a:prstGeom>
              <a:blipFill>
                <a:blip r:embed="rId4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0667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FCE1-E20E-9ACB-46BC-5B0B28930C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Regret minimization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06266F-D378-45E1-2922-7A970F5820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00" y="1373092"/>
            <a:ext cx="3271648" cy="539529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 regret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blipFill>
                <a:blip r:embed="rId8"/>
                <a:stretch>
                  <a:fillRect l="-19737" t="-111290" r="-3947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CF6111-1F5D-4993-3533-550DDFCD788F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4495573" y="1096654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3414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5608-84CC-C114-3097-3761D50D7C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Semiseparation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B6874C2-0D7B-91D9-9DC1-8F131E803F6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456073"/>
                <a:ext cx="6042211" cy="104507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 long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,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we can at least run the algorithm</a:t>
                </a:r>
                <a:endParaRPr lang="en-US" sz="28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B6874C2-0D7B-91D9-9DC1-8F131E803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838200" y="1456073"/>
                <a:ext cx="6042211" cy="1045079"/>
              </a:xfrm>
              <a:prstGeom prst="roundRect">
                <a:avLst/>
              </a:prstGeom>
              <a:blipFill>
                <a:blip r:embed="rId7"/>
                <a:stretch>
                  <a:fillRect r="-630" b="-120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F7026D6-5ABA-FA84-1FCD-E336BF3B984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47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5608-84CC-C114-3097-3761D50D7C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Semiseparation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B6874C2-0D7B-91D9-9DC1-8F131E803F6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456073"/>
                <a:ext cx="6042211" cy="104507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 long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,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we can at least run the algorithm</a:t>
                </a:r>
                <a:endParaRPr lang="en-US" sz="28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B6874C2-0D7B-91D9-9DC1-8F131E803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838200" y="1456073"/>
                <a:ext cx="6042211" cy="1045079"/>
              </a:xfrm>
              <a:prstGeom prst="roundRect">
                <a:avLst/>
              </a:prstGeom>
              <a:blipFill>
                <a:blip r:embed="rId8"/>
                <a:stretch>
                  <a:fillRect r="-630" b="-120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75204B-B1BA-0874-4B1C-F5B48EA07E95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32862" y="2652314"/>
                <a:ext cx="6461313" cy="720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orbel" panose="020B0503020204020204" pitchFamily="34" charset="0"/>
                  </a:rPr>
                  <a:t>We can perhaps relax the condition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>
                    <a:latin typeface="Corbel" panose="020B0503020204020204" pitchFamily="34" charset="0"/>
                  </a:rPr>
                  <a:t> being an endomorphism, and only check if it admits a fixed point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75204B-B1BA-0874-4B1C-F5B48EA07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32862" y="2652314"/>
                <a:ext cx="6461313" cy="720710"/>
              </a:xfrm>
              <a:prstGeom prst="rect">
                <a:avLst/>
              </a:prstGeom>
              <a:blipFill>
                <a:blip r:embed="rId10"/>
                <a:stretch>
                  <a:fillRect l="-980" t="-1724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F7026D6-5ABA-FA84-1FCD-E336BF3B984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22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5608-84CC-C114-3097-3761D50D7C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Semiseparation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B6874C2-0D7B-91D9-9DC1-8F131E803F6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456073"/>
                <a:ext cx="6042211" cy="104507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 long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,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we can at least run the algorithm</a:t>
                </a:r>
                <a:endParaRPr lang="en-US" sz="28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B6874C2-0D7B-91D9-9DC1-8F131E803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838200" y="1456073"/>
                <a:ext cx="6042211" cy="1045079"/>
              </a:xfrm>
              <a:prstGeom prst="roundRect">
                <a:avLst/>
              </a:prstGeom>
              <a:blipFill>
                <a:blip r:embed="rId14"/>
                <a:stretch>
                  <a:fillRect r="-630" b="-120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75204B-B1BA-0874-4B1C-F5B48EA07E95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32862" y="2652314"/>
                <a:ext cx="6461313" cy="720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orbel" panose="020B0503020204020204" pitchFamily="34" charset="0"/>
                  </a:rPr>
                  <a:t>We can perhaps relax the condition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>
                    <a:latin typeface="Corbel" panose="020B0503020204020204" pitchFamily="34" charset="0"/>
                  </a:rPr>
                  <a:t> being an endomorphism, and only check if it admits a fixed point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75204B-B1BA-0874-4B1C-F5B48EA07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732862" y="2652314"/>
                <a:ext cx="6461313" cy="720710"/>
              </a:xfrm>
              <a:prstGeom prst="rect">
                <a:avLst/>
              </a:prstGeom>
              <a:blipFill>
                <a:blip r:embed="rId16"/>
                <a:stretch>
                  <a:fillRect l="-980" t="-1724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C9F01F9-E291-1DDC-06CD-F090610CE21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838200" y="4356849"/>
                <a:ext cx="5643283" cy="1398493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either:</a:t>
                </a:r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Assert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; 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Return a direction separating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C9F01F9-E291-1DDC-06CD-F090610CE2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838200" y="4356849"/>
                <a:ext cx="5643283" cy="1398493"/>
              </a:xfrm>
              <a:prstGeom prst="roundRect">
                <a:avLst/>
              </a:prstGeom>
              <a:blipFill>
                <a:blip r:embed="rId18"/>
                <a:stretch>
                  <a:fillRect l="-674" b="-18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26B32FA-DA54-623C-DF29-35CE3B92169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8200" y="3973697"/>
            <a:ext cx="646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Corbel" panose="020B0503020204020204" pitchFamily="34" charset="0"/>
              </a:rPr>
              <a:t>Semiseparation</a:t>
            </a:r>
            <a:r>
              <a:rPr lang="en-US" sz="2000" b="1" dirty="0">
                <a:solidFill>
                  <a:srgbClr val="0070C0"/>
                </a:solidFill>
                <a:latin typeface="Corbel" panose="020B0503020204020204" pitchFamily="34" charset="0"/>
              </a:rPr>
              <a:t> oracle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8EFD4-03F0-0686-7259-6AB68669E49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194175" y="1689585"/>
            <a:ext cx="4322660" cy="4086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D6AF26-E11D-5961-4411-D050F8D99CD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986576" y="5571341"/>
            <a:ext cx="288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dirty="0"/>
              <a:t>nonconvex</a:t>
            </a:r>
            <a:r>
              <a:rPr lang="en-US" sz="2000" dirty="0"/>
              <a:t> white on which </a:t>
            </a:r>
            <a:r>
              <a:rPr lang="en-US" sz="2000" b="1" dirty="0"/>
              <a:t>membership</a:t>
            </a:r>
            <a:r>
              <a:rPr lang="en-US" sz="2000" dirty="0"/>
              <a:t> is </a:t>
            </a:r>
            <a:r>
              <a:rPr lang="en-US" sz="2000" b="1" dirty="0"/>
              <a:t>easy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A1F5C-4D6C-6C65-3BBD-75EE506A064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183258" y="1159212"/>
            <a:ext cx="288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C9C0F"/>
                </a:solidFill>
              </a:rPr>
              <a:t>A </a:t>
            </a:r>
            <a:r>
              <a:rPr lang="en-US" sz="2000" b="1" dirty="0">
                <a:solidFill>
                  <a:srgbClr val="9C9C0F"/>
                </a:solidFill>
              </a:rPr>
              <a:t>convex</a:t>
            </a:r>
            <a:r>
              <a:rPr lang="en-US" sz="2000" dirty="0">
                <a:solidFill>
                  <a:srgbClr val="9C9C0F"/>
                </a:solidFill>
              </a:rPr>
              <a:t> yolk on which </a:t>
            </a:r>
            <a:r>
              <a:rPr lang="en-US" sz="2000" b="1" dirty="0">
                <a:solidFill>
                  <a:srgbClr val="9C9C0F"/>
                </a:solidFill>
              </a:rPr>
              <a:t>membership is hard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13184E-5195-0803-F305-CA4C31880B1A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H="1">
            <a:off x="9964271" y="1867098"/>
            <a:ext cx="580464" cy="1865568"/>
          </a:xfrm>
          <a:prstGeom prst="line">
            <a:avLst/>
          </a:prstGeom>
          <a:ln w="38100">
            <a:solidFill>
              <a:srgbClr val="9C9C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F7026D6-5ABA-FA84-1FCD-E336BF3B984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033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21E7-1E3F-3716-0FFF-7D595E18B76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Constructing the </a:t>
            </a:r>
            <a:r>
              <a:rPr lang="en-US" dirty="0" err="1"/>
              <a:t>semiseparation</a:t>
            </a:r>
            <a:r>
              <a:rPr lang="en-US" dirty="0"/>
              <a:t>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Given a linear transformation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either:</a:t>
                </a:r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Assert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; 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Return a direction separating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blipFill>
                <a:blip r:embed="rId8"/>
                <a:stretch>
                  <a:fillRect l="-674"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linear correlated equilibria: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is the set of </a:t>
                </a:r>
                <a:r>
                  <a:rPr lang="en-US" dirty="0">
                    <a:solidFill>
                      <a:srgbClr val="0070C0"/>
                    </a:solidFill>
                  </a:rPr>
                  <a:t>linear endomorphisms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blipFill>
                <a:blip r:embed="rId10"/>
                <a:stretch>
                  <a:fillRect l="-1835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4F49ABB3-7485-BE2F-6B22-E2D21521B1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115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21E7-1E3F-3716-0FFF-7D595E18B76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Constructing the </a:t>
            </a:r>
            <a:r>
              <a:rPr lang="en-US" dirty="0" err="1"/>
              <a:t>semiseparation</a:t>
            </a:r>
            <a:r>
              <a:rPr lang="en-US" dirty="0"/>
              <a:t>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Given a linear transformation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either:</a:t>
                </a:r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Assert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; 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Return a direction separating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blipFill>
                <a:blip r:embed="rId9"/>
                <a:stretch>
                  <a:fillRect l="-674"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7A9766-DEED-AED9-97F8-6BC1E6CD7D9F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38200" y="3801636"/>
                <a:ext cx="3713293" cy="101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Easy for linear transformations: start by minimizing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over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7A9766-DEED-AED9-97F8-6BC1E6CD7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838200" y="3801636"/>
                <a:ext cx="3713293" cy="1019766"/>
              </a:xfrm>
              <a:prstGeom prst="rect">
                <a:avLst/>
              </a:prstGeom>
              <a:blipFill>
                <a:blip r:embed="rId11"/>
                <a:stretch>
                  <a:fillRect l="-2048" t="-3704" r="-136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linear correlated equilibria: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is the set of </a:t>
                </a:r>
                <a:r>
                  <a:rPr lang="en-US" dirty="0">
                    <a:solidFill>
                      <a:srgbClr val="0070C0"/>
                    </a:solidFill>
                  </a:rPr>
                  <a:t>linear endomorphisms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blipFill>
                <a:blip r:embed="rId13"/>
                <a:stretch>
                  <a:fillRect l="-1835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4F49ABB3-7485-BE2F-6B22-E2D21521B1F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583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21E7-1E3F-3716-0FFF-7D595E18B76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Constructing the </a:t>
            </a:r>
            <a:r>
              <a:rPr lang="en-US" dirty="0" err="1"/>
              <a:t>semiseparation</a:t>
            </a:r>
            <a:r>
              <a:rPr lang="en-US" dirty="0"/>
              <a:t>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Given a linear transformation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either:</a:t>
                </a:r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Assert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; 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Return a direction separating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blipFill>
                <a:blip r:embed="rId11"/>
                <a:stretch>
                  <a:fillRect l="-674"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7A9766-DEED-AED9-97F8-6BC1E6CD7D9F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38200" y="3801636"/>
                <a:ext cx="3713293" cy="101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Easy for linear transformations: start by minimizing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over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7A9766-DEED-AED9-97F8-6BC1E6CD7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838200" y="3801636"/>
                <a:ext cx="3713293" cy="1019766"/>
              </a:xfrm>
              <a:prstGeom prst="rect">
                <a:avLst/>
              </a:prstGeom>
              <a:blipFill>
                <a:blip r:embed="rId13"/>
                <a:stretch>
                  <a:fillRect l="-2048" t="-3704" r="-136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095239-34F8-2874-548D-C23D102B898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495510" y="3287389"/>
                <a:ext cx="47117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If the minimum is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,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that attains it is a fixed point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095239-34F8-2874-548D-C23D102B8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5495510" y="3287389"/>
                <a:ext cx="4711777" cy="707886"/>
              </a:xfrm>
              <a:prstGeom prst="rect">
                <a:avLst/>
              </a:prstGeom>
              <a:blipFill>
                <a:blip r:embed="rId15"/>
                <a:stretch>
                  <a:fillRect l="-1344" t="-1754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052004-90F2-0229-3B61-CE18D43EAED2}"/>
              </a:ext>
            </a:extLst>
          </p:cNvPr>
          <p:cNvCxnSpPr>
            <a:cxnSpLocks/>
            <a:stCxn id="5" idx="3"/>
            <a:endCxn id="6" idx="1"/>
          </p:cNvCxnSpPr>
          <p:nvPr>
            <p:custDataLst>
              <p:tags r:id="rId6"/>
            </p:custDataLst>
          </p:nvPr>
        </p:nvCxnSpPr>
        <p:spPr>
          <a:xfrm flipV="1">
            <a:off x="4551493" y="3641332"/>
            <a:ext cx="944017" cy="670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linear correlated equilibria: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is the set of </a:t>
                </a:r>
                <a:r>
                  <a:rPr lang="en-US" dirty="0">
                    <a:solidFill>
                      <a:srgbClr val="0070C0"/>
                    </a:solidFill>
                  </a:rPr>
                  <a:t>linear endomorphisms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blipFill>
                <a:blip r:embed="rId17"/>
                <a:stretch>
                  <a:fillRect l="-1835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4F49ABB3-7485-BE2F-6B22-E2D21521B1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88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21E7-1E3F-3716-0FFF-7D595E18B76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Constructing the </a:t>
            </a:r>
            <a:r>
              <a:rPr lang="en-US" dirty="0" err="1"/>
              <a:t>semiseparation</a:t>
            </a:r>
            <a:r>
              <a:rPr lang="en-US" dirty="0"/>
              <a:t>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Given a linear transformation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either:</a:t>
                </a:r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Assert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has a fixed point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; 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Return a direction separating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57ACEC6-B927-53E8-DE48-8C2688A1B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838200" y="1147989"/>
                <a:ext cx="5643283" cy="1398493"/>
              </a:xfrm>
              <a:prstGeom prst="roundRect">
                <a:avLst/>
              </a:prstGeom>
              <a:blipFill>
                <a:blip r:embed="rId13"/>
                <a:stretch>
                  <a:fillRect l="-674"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7A9766-DEED-AED9-97F8-6BC1E6CD7D9F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38200" y="3801636"/>
                <a:ext cx="3713293" cy="101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Easy for linear transformations: start by minimizing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over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7A9766-DEED-AED9-97F8-6BC1E6CD7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838200" y="3801636"/>
                <a:ext cx="3713293" cy="1019766"/>
              </a:xfrm>
              <a:prstGeom prst="rect">
                <a:avLst/>
              </a:prstGeom>
              <a:blipFill>
                <a:blip r:embed="rId15"/>
                <a:stretch>
                  <a:fillRect l="-2048" t="-3704" r="-136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095239-34F8-2874-548D-C23D102B898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495510" y="3287389"/>
                <a:ext cx="47117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If the minimum is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,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that attains it is a fixed point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095239-34F8-2874-548D-C23D102B8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5495510" y="3287389"/>
                <a:ext cx="4711777" cy="707886"/>
              </a:xfrm>
              <a:prstGeom prst="rect">
                <a:avLst/>
              </a:prstGeom>
              <a:blipFill>
                <a:blip r:embed="rId17"/>
                <a:stretch>
                  <a:fillRect l="-1344" t="-1754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9F44BC-5DE4-F693-68DC-E0FDD8A0361B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495510" y="4547692"/>
                <a:ext cx="5016044" cy="1039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Else, it is easy to construct a separating direction starting from the quantities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⟩</m:t>
                            </m:r>
                          </m:e>
                        </m:func>
                      </m:e>
                    </m:fun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9F44BC-5DE4-F693-68DC-E0FDD8A03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5495510" y="4547692"/>
                <a:ext cx="5016044" cy="1039323"/>
              </a:xfrm>
              <a:prstGeom prst="rect">
                <a:avLst/>
              </a:prstGeom>
              <a:blipFill>
                <a:blip r:embed="rId19"/>
                <a:stretch>
                  <a:fillRect l="-1263" t="-3614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052004-90F2-0229-3B61-CE18D43EAED2}"/>
              </a:ext>
            </a:extLst>
          </p:cNvPr>
          <p:cNvCxnSpPr>
            <a:cxnSpLocks/>
            <a:stCxn id="5" idx="3"/>
            <a:endCxn id="6" idx="1"/>
          </p:cNvCxnSpPr>
          <p:nvPr>
            <p:custDataLst>
              <p:tags r:id="rId7"/>
            </p:custDataLst>
          </p:nvPr>
        </p:nvCxnSpPr>
        <p:spPr>
          <a:xfrm flipV="1">
            <a:off x="4551493" y="3641332"/>
            <a:ext cx="944017" cy="670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CEC25C-2077-A067-292F-AFE21D302415}"/>
              </a:ext>
            </a:extLst>
          </p:cNvPr>
          <p:cNvCxnSpPr>
            <a:cxnSpLocks/>
            <a:stCxn id="5" idx="3"/>
            <a:endCxn id="7" idx="1"/>
          </p:cNvCxnSpPr>
          <p:nvPr>
            <p:custDataLst>
              <p:tags r:id="rId8"/>
            </p:custDataLst>
          </p:nvPr>
        </p:nvCxnSpPr>
        <p:spPr>
          <a:xfrm>
            <a:off x="4551493" y="4311519"/>
            <a:ext cx="944017" cy="7558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linear correlated equilibria: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is the set of </a:t>
                </a:r>
                <a:r>
                  <a:rPr lang="en-US" dirty="0">
                    <a:solidFill>
                      <a:srgbClr val="0070C0"/>
                    </a:solidFill>
                  </a:rPr>
                  <a:t>linear endomorphisms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8A81E-BAF2-4A44-234C-9B79AB643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6991519" y="1623152"/>
                <a:ext cx="2751292" cy="923330"/>
              </a:xfrm>
              <a:prstGeom prst="rect">
                <a:avLst/>
              </a:prstGeom>
              <a:blipFill>
                <a:blip r:embed="rId21"/>
                <a:stretch>
                  <a:fillRect l="-1835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4F49ABB3-7485-BE2F-6B22-E2D21521B1F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878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C0BF-1A66-5B45-2664-277CF387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 err="1"/>
              <a:t>semiseparation</a:t>
            </a:r>
            <a:r>
              <a:rPr lang="en-US" dirty="0"/>
              <a:t>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3CA911-C53D-685A-3D72-7A92ECFED0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228721"/>
                <a:ext cx="10515600" cy="2976135"/>
              </a:xfrm>
            </p:spPr>
            <p:txBody>
              <a:bodyPr/>
              <a:lstStyle/>
              <a:p>
                <a:r>
                  <a:rPr lang="en-US" dirty="0"/>
                  <a:t>At every iteration we use our </a:t>
                </a:r>
                <a:r>
                  <a:rPr lang="en-US" dirty="0" err="1"/>
                  <a:t>semiseparation</a:t>
                </a:r>
                <a:r>
                  <a:rPr lang="en-US" dirty="0"/>
                  <a:t> to construct a “shell”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and a candidate projection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We call the algorithm Shell Projection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3CA911-C53D-685A-3D72-7A92ECFED0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228721"/>
                <a:ext cx="10515600" cy="2976135"/>
              </a:xfrm>
              <a:blipFill>
                <a:blip r:embed="rId3"/>
                <a:stretch>
                  <a:fillRect l="-1043" t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06F9D48-A442-2CA0-E695-F196B5987F2B}"/>
                  </a:ext>
                </a:extLst>
              </p:cNvPr>
              <p:cNvSpPr/>
              <p:nvPr/>
            </p:nvSpPr>
            <p:spPr>
              <a:xfrm>
                <a:off x="838200" y="1580461"/>
                <a:ext cx="10515600" cy="1506736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Key insight:</a:t>
                </a:r>
                <a:r>
                  <a:rPr lang="en-US" sz="26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as long as we can justify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as a projected gradient descent step onto some convex compact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</m:e>
                      <m: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⊇</m:t>
                    </m:r>
                    <m:r>
                      <m:rPr>
                        <m:sty m:val="p"/>
                      </m:rPr>
                      <a:rPr lang="en-US" sz="2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, regret is minimized</a:t>
                </a:r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06F9D48-A442-2CA0-E695-F196B5987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80461"/>
                <a:ext cx="10515600" cy="1506736"/>
              </a:xfrm>
              <a:prstGeom prst="roundRect">
                <a:avLst/>
              </a:prstGeom>
              <a:blipFill>
                <a:blip r:embed="rId4"/>
                <a:stretch>
                  <a:fillRect l="-522" r="-2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83D40AC-998E-548A-3018-2F275B019232}"/>
              </a:ext>
            </a:extLst>
          </p:cNvPr>
          <p:cNvSpPr txBox="1"/>
          <p:nvPr/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636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ADE4-1F87-CDA3-59AE-423FB071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algorithm’s idea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F6C92-08AA-CF79-99D4-5F2AE6C0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152696"/>
            <a:ext cx="9982200" cy="5340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9CA897-BBDF-93F6-E83B-9E70FD95D46D}"/>
              </a:ext>
            </a:extLst>
          </p:cNvPr>
          <p:cNvSpPr txBox="1"/>
          <p:nvPr/>
        </p:nvSpPr>
        <p:spPr>
          <a:xfrm>
            <a:off x="10297931" y="48775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104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582B-A1FC-A7CA-30E6-ED3FE632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learning to efficient equilibrium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8EDA-5AAF-FE26-531D-D95E73260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75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Idea:</a:t>
            </a:r>
            <a:r>
              <a:rPr lang="en-US" sz="2400" dirty="0"/>
              <a:t> a general </a:t>
            </a:r>
            <a:r>
              <a:rPr lang="en-US" sz="2400" i="1" dirty="0"/>
              <a:t>computational </a:t>
            </a:r>
            <a:r>
              <a:rPr lang="en-US" sz="2400" dirty="0"/>
              <a:t>version of the minimax theorem</a:t>
            </a:r>
            <a:br>
              <a:rPr lang="en-US" sz="2400" dirty="0"/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[Farina &amp; Pipis, NeurIPS23]</a:t>
            </a:r>
          </a:p>
          <a:p>
            <a:pPr marL="0" indent="0">
              <a:buNone/>
            </a:pPr>
            <a:endParaRPr lang="en-US" sz="105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/>
              <a:t>This extends the EAH algorithm </a:t>
            </a:r>
            <a:r>
              <a:rPr lang="en-US" sz="2400" dirty="0">
                <a:solidFill>
                  <a:srgbClr val="7030A0"/>
                </a:solidFill>
              </a:rPr>
              <a:t>[Papadimitriou &amp; Roughgarden JACM’08]</a:t>
            </a:r>
            <a:r>
              <a:rPr lang="en-US" sz="2400" dirty="0"/>
              <a:t> to general convex settings, even when the polynomial type property is violated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71F003-E0A9-ED0B-7A14-05FD69CA0AF5}"/>
              </a:ext>
            </a:extLst>
          </p:cNvPr>
          <p:cNvSpPr/>
          <p:nvPr/>
        </p:nvSpPr>
        <p:spPr>
          <a:xfrm>
            <a:off x="838200" y="1450988"/>
            <a:ext cx="10515600" cy="1506736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Corbel" panose="020B0503020204020204" pitchFamily="34" charset="0"/>
              </a:rPr>
              <a:t>One cool fact:</a:t>
            </a:r>
            <a:r>
              <a:rPr lang="en-US" sz="2600" dirty="0">
                <a:solidFill>
                  <a:schemeClr val="tx1"/>
                </a:solidFill>
                <a:latin typeface="Corbel" panose="020B0503020204020204" pitchFamily="34" charset="0"/>
              </a:rPr>
              <a:t> The same ingredients as the GGM construction suffice to construct a log(1/eps) algorithm for computing eps-approximate equilibria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813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FCE1-E20E-9ACB-46BC-5B0B28930C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Regret minimization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06266F-D378-45E1-2922-7A970F5820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00" y="1373092"/>
            <a:ext cx="3271648" cy="539529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 regret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27545B-4C92-856B-D798-AD6D2F04DB2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92425" y="4148315"/>
            <a:ext cx="2589451" cy="13190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B57530-BED3-94A8-712E-3FBECD0D29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88262" y="4941334"/>
            <a:ext cx="97104" cy="97105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10CC64-7947-5D40-61BE-A409A58019A6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2682510" y="5038439"/>
            <a:ext cx="534074" cy="809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591EAAC-9FCB-45A7-98DD-19856FDDB8D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13728" y="5399300"/>
            <a:ext cx="97104" cy="97105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B0A32E-38C1-5270-62DF-187426A46D13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048606" y="4620554"/>
                <a:ext cx="346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 err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B0A32E-38C1-5270-62DF-187426A46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3048606" y="4620554"/>
                <a:ext cx="346235" cy="369332"/>
              </a:xfrm>
              <a:prstGeom prst="rect">
                <a:avLst/>
              </a:prstGeom>
              <a:blipFill>
                <a:blip r:embed="rId18"/>
                <a:stretch>
                  <a:fillRect r="-3571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DECCF6-3F1B-DA05-BC11-C54E9F5A215D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387150" y="5073708"/>
                <a:ext cx="346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 err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DECCF6-3F1B-DA05-BC11-C54E9F5A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2387150" y="5073708"/>
                <a:ext cx="346235" cy="369332"/>
              </a:xfrm>
              <a:prstGeom prst="rect">
                <a:avLst/>
              </a:prstGeom>
              <a:blipFill>
                <a:blip r:embed="rId20"/>
                <a:stretch>
                  <a:fillRect r="-9642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E322C-22C6-7379-8364-58CBFD85576E}"/>
              </a:ext>
            </a:extLst>
          </p:cNvPr>
          <p:cNvCxnSpPr>
            <a:cxnSpLocks/>
            <a:endCxn id="10" idx="4"/>
          </p:cNvCxnSpPr>
          <p:nvPr>
            <p:custDataLst>
              <p:tags r:id="rId10"/>
            </p:custDataLst>
          </p:nvPr>
        </p:nvCxnSpPr>
        <p:spPr>
          <a:xfrm flipH="1" flipV="1">
            <a:off x="2662280" y="5496405"/>
            <a:ext cx="20230" cy="27222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685E682-28C6-3769-B05C-A367CA29509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1289" y="3326860"/>
            <a:ext cx="32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Always easy to guarantee sublinear on any convex compact set: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projected gradient descent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41D5A-05AE-005B-5B2F-78E321FF7FC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00" y="6065053"/>
            <a:ext cx="327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Leads to coarse correl. </a:t>
            </a:r>
            <a:r>
              <a:rPr lang="en-US" sz="1600" dirty="0" err="1"/>
              <a:t>equil</a:t>
            </a:r>
            <a:r>
              <a:rPr lang="en-US" sz="16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9A553-C0AC-2AF7-2C62-8989E473C697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362973" y="4396832"/>
                <a:ext cx="201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9A553-C0AC-2AF7-2C62-8989E473C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1362973" y="4396832"/>
                <a:ext cx="201209" cy="276999"/>
              </a:xfrm>
              <a:prstGeom prst="rect">
                <a:avLst/>
              </a:prstGeom>
              <a:blipFill>
                <a:blip r:embed="rId22"/>
                <a:stretch>
                  <a:fillRect l="-29412" r="-2352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blipFill>
                <a:blip r:embed="rId24"/>
                <a:stretch>
                  <a:fillRect l="-19737" t="-111290" r="-3947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CF6111-1F5D-4993-3533-550DDFCD788F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4495573" y="1096654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6029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91AB1-E0FA-15F3-BD60-6F8953DB0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365125"/>
            <a:ext cx="6913880" cy="587403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89D03E9-7E1D-7B35-6B8A-6151E5C3F354}"/>
              </a:ext>
            </a:extLst>
          </p:cNvPr>
          <p:cNvSpPr/>
          <p:nvPr/>
        </p:nvSpPr>
        <p:spPr>
          <a:xfrm>
            <a:off x="7162800" y="1694828"/>
            <a:ext cx="4582160" cy="67245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rbel" panose="020B0503020204020204" pitchFamily="34" charset="0"/>
              </a:rPr>
              <a:t>A faster approach: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EBD2D89-EAD1-4078-B89F-3BCE0A9D5480}"/>
                  </a:ext>
                </a:extLst>
              </p:cNvPr>
              <p:cNvSpPr/>
              <p:nvPr/>
            </p:nvSpPr>
            <p:spPr>
              <a:xfrm>
                <a:off x="7162800" y="2872089"/>
                <a:ext cx="4582160" cy="1197393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If for any strategy x of player X, I know how to construct a </a:t>
                </a:r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response</a:t>
                </a:r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y(x) for player Y that gives to Y value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…</a:t>
                </a:r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EBD2D89-EAD1-4078-B89F-3BCE0A9D54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872089"/>
                <a:ext cx="4582160" cy="1197393"/>
              </a:xfrm>
              <a:prstGeom prst="roundRect">
                <a:avLst/>
              </a:prstGeom>
              <a:blipFill>
                <a:blip r:embed="rId4"/>
                <a:stretch>
                  <a:fillRect b="-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1E3FB3AA-ACE6-3E6B-14D5-64C684237E4B}"/>
                  </a:ext>
                </a:extLst>
              </p:cNvPr>
              <p:cNvSpPr/>
              <p:nvPr/>
            </p:nvSpPr>
            <p:spPr>
              <a:xfrm>
                <a:off x="7162800" y="4278849"/>
                <a:ext cx="4582160" cy="1197392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… I can figure out a strategy y* that gives to Y value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no matter X’s strategy in </a:t>
                </a:r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log(1/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) queries</a:t>
                </a:r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1E3FB3AA-ACE6-3E6B-14D5-64C684237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278849"/>
                <a:ext cx="4582160" cy="1197392"/>
              </a:xfrm>
              <a:prstGeom prst="roundRect">
                <a:avLst/>
              </a:prstGeom>
              <a:blipFill>
                <a:blip r:embed="rId5"/>
                <a:stretch>
                  <a:fillRect b="-1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E51A9AD-ADA0-8FC6-E583-39D7E63DA394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7609840" y="5476241"/>
                <a:ext cx="4582160" cy="48028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(Instead of Blackwell’s poly(1/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600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) guarantee!)</a:t>
                </a: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E51A9AD-ADA0-8FC6-E583-39D7E63DA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7609840" y="5476241"/>
                <a:ext cx="4582160" cy="480280"/>
              </a:xfrm>
              <a:prstGeom prst="roundRect">
                <a:avLst/>
              </a:prstGeom>
              <a:blipFill>
                <a:blip r:embed="rId6"/>
                <a:stretch>
                  <a:fillRect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2EE87A-86A8-A7CC-FBB8-9215E2DA22D1}"/>
              </a:ext>
            </a:extLst>
          </p:cNvPr>
          <p:cNvCxnSpPr>
            <a:cxnSpLocks/>
          </p:cNvCxnSpPr>
          <p:nvPr/>
        </p:nvCxnSpPr>
        <p:spPr>
          <a:xfrm>
            <a:off x="3881120" y="1798320"/>
            <a:ext cx="3037840" cy="355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02107A-921D-BA19-AC14-95B70D38ED1A}"/>
              </a:ext>
            </a:extLst>
          </p:cNvPr>
          <p:cNvCxnSpPr>
            <a:cxnSpLocks/>
          </p:cNvCxnSpPr>
          <p:nvPr/>
        </p:nvCxnSpPr>
        <p:spPr>
          <a:xfrm flipV="1">
            <a:off x="3881120" y="1798320"/>
            <a:ext cx="3037840" cy="355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89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F42B-9649-CD33-5F14-EE52AB59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proof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FB9B24-5E05-33FB-AD5E-BC04B9368E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47989"/>
                <a:ext cx="10774680" cy="50568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Idea: if for every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there exists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, then the set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&lt;0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is empty.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buFontTx/>
                  <a:buChar char="-"/>
                </a:pPr>
                <a:r>
                  <a:rPr lang="en-US" dirty="0"/>
                  <a:t>We can then extract log(1/eps) constraints (indexed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) using the </a:t>
                </a:r>
                <a:r>
                  <a:rPr lang="en-US" b="1" dirty="0"/>
                  <a:t>ellipsoid method</a:t>
                </a:r>
                <a:r>
                  <a:rPr lang="en-US" dirty="0"/>
                  <a:t> that certify approximate emptiness of the set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By </a:t>
                </a:r>
                <a:r>
                  <a:rPr lang="en-US" b="1" dirty="0"/>
                  <a:t>Farkas lemma</a:t>
                </a:r>
                <a:r>
                  <a:rPr lang="en-US" dirty="0"/>
                  <a:t>, a convex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must be the </a:t>
                </a:r>
                <a:r>
                  <a:rPr lang="en-US" dirty="0" err="1"/>
                  <a:t>maxmin</a:t>
                </a:r>
                <a:r>
                  <a:rPr lang="en-US" dirty="0"/>
                  <a:t> strategy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FB9B24-5E05-33FB-AD5E-BC04B9368E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47989"/>
                <a:ext cx="10774680" cy="5056868"/>
              </a:xfrm>
              <a:blipFill>
                <a:blip r:embed="rId2"/>
                <a:stretch>
                  <a:fillRect l="-1178" t="-2005" r="-1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7064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A1D8-4942-9571-74C5-04EFAD6841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low-degree polynomials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E0BBA-3984-869B-3ECE-E5180ACFA0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754" y="1460599"/>
            <a:ext cx="5657193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Can we use low-degree polynomials instead of linear endomorphisms?</a:t>
            </a:r>
            <a:endParaRPr lang="en-US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7EA1A-3BD6-0272-7FEC-4B7C313D57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548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A1D8-4942-9571-74C5-04EFAD6841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low-degree polynomials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E0BBA-3984-869B-3ECE-E5180ACFA0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754" y="1460599"/>
            <a:ext cx="5657193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Can we use low-degree polynomials instead of linear endomorphisms?</a:t>
            </a:r>
            <a:endParaRPr lang="en-US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Not if we insist on</a:t>
                </a: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b="1" dirty="0">
                    <a:latin typeface="Corbel" panose="020B0503020204020204" pitchFamily="34" charset="0"/>
                  </a:rPr>
                  <a:t>fixed points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b="1" dirty="0">
                    <a:latin typeface="Corbel" panose="020B0503020204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blipFill>
                <a:blip r:embed="rId8"/>
                <a:stretch>
                  <a:fillRect l="-1720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47EA1A-3BD6-0272-7FEC-4B7C313D57F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834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A1D8-4942-9571-74C5-04EFAD6841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low-degree polynomials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E0BBA-3984-869B-3ECE-E5180ACFA0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754" y="1460599"/>
            <a:ext cx="5657193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Can we use low-degree polynomials instead of linear endomorphisms?</a:t>
            </a:r>
            <a:endParaRPr lang="en-US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D9108-1E58-A4B5-6678-6281855898E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8201" y="3429000"/>
            <a:ext cx="589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But yes if we are willing to use expected fixed points!</a:t>
            </a:r>
            <a:endParaRPr lang="en-US" sz="2400" b="1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Not if we insist on</a:t>
                </a: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b="1" dirty="0">
                    <a:latin typeface="Corbel" panose="020B0503020204020204" pitchFamily="34" charset="0"/>
                  </a:rPr>
                  <a:t>fixed points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b="1" dirty="0">
                    <a:latin typeface="Corbel" panose="020B0503020204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blipFill>
                <a:blip r:embed="rId10"/>
                <a:stretch>
                  <a:fillRect l="-1720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9117E-391C-A6E2-9401-A00BF0FE5453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734503" y="3423109"/>
                <a:ext cx="3875690" cy="5525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9117E-391C-A6E2-9401-A00BF0FE5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6734503" y="3423109"/>
                <a:ext cx="3875690" cy="552524"/>
              </a:xfrm>
              <a:prstGeom prst="rect">
                <a:avLst/>
              </a:prstGeom>
              <a:blipFill>
                <a:blip r:embed="rId12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47EA1A-3BD6-0272-7FEC-4B7C313D57F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476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A1D8-4942-9571-74C5-04EFAD6841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low-degree polynomials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E0BBA-3984-869B-3ECE-E5180ACFA0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754" y="1460599"/>
            <a:ext cx="5657193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Can we use low-degree polynomials instead of linear endomorphisms?</a:t>
            </a:r>
            <a:endParaRPr lang="en-US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D9108-1E58-A4B5-6678-6281855898E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8201" y="3429000"/>
            <a:ext cx="589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But yes if we are willing to use expected fixed points!</a:t>
            </a:r>
            <a:endParaRPr lang="en-US" sz="2400" b="1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Not if we insist on</a:t>
                </a: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b="1" dirty="0">
                    <a:latin typeface="Corbel" panose="020B0503020204020204" pitchFamily="34" charset="0"/>
                  </a:rPr>
                  <a:t>fixed points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b="1" dirty="0">
                    <a:latin typeface="Corbel" panose="020B0503020204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blipFill>
                <a:blip r:embed="rId12"/>
                <a:stretch>
                  <a:fillRect l="-1720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9117E-391C-A6E2-9401-A00BF0FE5453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734503" y="3423109"/>
                <a:ext cx="3875690" cy="5525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9117E-391C-A6E2-9401-A00BF0FE5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734503" y="3423109"/>
                <a:ext cx="3875690" cy="552524"/>
              </a:xfrm>
              <a:prstGeom prst="rect">
                <a:avLst/>
              </a:prstGeom>
              <a:blipFill>
                <a:blip r:embed="rId1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8F754A6-88F3-5E70-AE36-0C170493E31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5571795" y="4259997"/>
                <a:ext cx="5657193" cy="892392"/>
              </a:xfrm>
              <a:prstGeom prst="roundRect">
                <a:avLst/>
              </a:prstGeom>
              <a:solidFill>
                <a:schemeClr val="accent6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Always easy to compute even for nonlinear functions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8F754A6-88F3-5E70-AE36-0C170493E3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571795" y="4259997"/>
                <a:ext cx="5657193" cy="892392"/>
              </a:xfrm>
              <a:prstGeom prst="roundRect">
                <a:avLst/>
              </a:prstGeom>
              <a:blipFill>
                <a:blip r:embed="rId16"/>
                <a:stretch>
                  <a:fillRect l="-895" t="-1408" r="-1790"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5821DDAF-0435-1C1F-9FA2-83CDEEE8D4F0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2822028" y="4259997"/>
            <a:ext cx="1876096" cy="1019960"/>
          </a:xfrm>
          <a:prstGeom prst="bentConnector3">
            <a:avLst>
              <a:gd name="adj1" fmla="val 420"/>
            </a:avLst>
          </a:prstGeom>
          <a:ln w="698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47EA1A-3BD6-0272-7FEC-4B7C313D57F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289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A1D8-4942-9571-74C5-04EFAD6841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low-degree polynomials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E0BBA-3984-869B-3ECE-E5180ACFA0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754" y="1460599"/>
            <a:ext cx="5657193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Can we use low-degree polynomials instead of linear endomorphisms?</a:t>
            </a:r>
            <a:endParaRPr lang="en-US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D9108-1E58-A4B5-6678-6281855898E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8201" y="3429000"/>
            <a:ext cx="589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But yes if we are willing to use expected fixed points!</a:t>
            </a:r>
            <a:endParaRPr lang="en-US" sz="2400" b="1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Not if we insist on</a:t>
                </a: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b="1" dirty="0">
                    <a:latin typeface="Corbel" panose="020B0503020204020204" pitchFamily="34" charset="0"/>
                  </a:rPr>
                  <a:t>fixed points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b="1" dirty="0">
                    <a:latin typeface="Corbel" panose="020B0503020204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075DF-2960-62D5-96E2-F32BE295D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838200" y="2833876"/>
                <a:ext cx="5896303" cy="461665"/>
              </a:xfrm>
              <a:prstGeom prst="rect">
                <a:avLst/>
              </a:prstGeom>
              <a:blipFill>
                <a:blip r:embed="rId16"/>
                <a:stretch>
                  <a:fillRect l="-1720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9117E-391C-A6E2-9401-A00BF0FE5453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734503" y="3423109"/>
                <a:ext cx="3875690" cy="5525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9117E-391C-A6E2-9401-A00BF0FE5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734503" y="3423109"/>
                <a:ext cx="3875690" cy="552524"/>
              </a:xfrm>
              <a:prstGeom prst="rect">
                <a:avLst/>
              </a:prstGeom>
              <a:blipFill>
                <a:blip r:embed="rId1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8F754A6-88F3-5E70-AE36-0C170493E31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5571795" y="4259997"/>
                <a:ext cx="5657193" cy="892392"/>
              </a:xfrm>
              <a:prstGeom prst="roundRect">
                <a:avLst/>
              </a:prstGeom>
              <a:solidFill>
                <a:schemeClr val="accent6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Always easy to compute even for nonlinear functions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8F754A6-88F3-5E70-AE36-0C170493E3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5571795" y="4259997"/>
                <a:ext cx="5657193" cy="892392"/>
              </a:xfrm>
              <a:prstGeom prst="roundRect">
                <a:avLst/>
              </a:prstGeom>
              <a:blipFill>
                <a:blip r:embed="rId20"/>
                <a:stretch>
                  <a:fillRect l="-895" t="-1408" r="-1790"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AD64F-4643-4996-9639-660E4815D454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71794" y="5279957"/>
                <a:ext cx="5657193" cy="687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E.g. uniform distribution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1/n approximate fixed point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AD64F-4643-4996-9639-660E4815D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5571794" y="5279957"/>
                <a:ext cx="5657193" cy="687176"/>
              </a:xfrm>
              <a:prstGeom prst="rect">
                <a:avLst/>
              </a:prstGeom>
              <a:blipFill>
                <a:blip r:embed="rId22"/>
                <a:stretch>
                  <a:fillRect l="-895" r="-671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C1124A4-67DB-C4A9-209D-CF5BD58A230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200645" y="5983386"/>
            <a:ext cx="6399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fact, we can also do poly(d, log(1/eps)) time,</a:t>
            </a:r>
          </a:p>
          <a:p>
            <a:r>
              <a:rPr lang="en-US" sz="2400" dirty="0"/>
              <a:t>using another instance of the EAH algorithm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5821DDAF-0435-1C1F-9FA2-83CDEEE8D4F0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822028" y="4259997"/>
            <a:ext cx="1876096" cy="1019960"/>
          </a:xfrm>
          <a:prstGeom prst="bentConnector3">
            <a:avLst>
              <a:gd name="adj1" fmla="val 420"/>
            </a:avLst>
          </a:prstGeom>
          <a:ln w="698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47EA1A-3BD6-0272-7FEC-4B7C313D57F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  <p:pic>
        <p:nvPicPr>
          <p:cNvPr id="2050" name="Picture 2" descr="380+ Matrioska Babushka Russian Nesting Doll Matriosca Stock Photos,  Pictures &amp; Royalty-Free Images - iStock">
            <a:extLst>
              <a:ext uri="{FF2B5EF4-FFF2-40B4-BE49-F238E27FC236}">
                <a16:creationId xmlns:a16="http://schemas.microsoft.com/office/drawing/2014/main" id="{2F4E7CF0-1FC4-0BA9-8F22-6B8588E2E424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 t="12532" r="19431" b="2315"/>
          <a:stretch>
            <a:fillRect/>
          </a:stretch>
        </p:blipFill>
        <p:spPr bwMode="auto">
          <a:xfrm>
            <a:off x="10046083" y="68642"/>
            <a:ext cx="2113816" cy="30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A4634A-2ADC-33F0-7D90-0F328E4FA21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707767" y="2933903"/>
            <a:ext cx="1784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Image credit: iStock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70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BB5C-CD1D-8681-A6F3-717BDEA14F2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nonlinear transformations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F6E363-5484-706A-F634-5F093167B1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754" y="1460599"/>
            <a:ext cx="5657193" cy="892392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Nonlinear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semiseparation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oracle</a:t>
            </a:r>
            <a:endParaRPr lang="en-US" sz="28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BE4083-BD0F-505A-9E40-B00FC7B72B62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957754" y="2813122"/>
                <a:ext cx="9463253" cy="1392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rbel" panose="020B0503020204020204" pitchFamily="34" charset="0"/>
                  </a:rPr>
                  <a:t>Given a function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, either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orbel" panose="020B0503020204020204" pitchFamily="34" charset="0"/>
                  </a:rPr>
                  <a:t>Find an expected fixed point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; 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orbel" panose="020B0503020204020204" pitchFamily="34" charset="0"/>
                  </a:rPr>
                  <a:t>Separate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2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BE4083-BD0F-505A-9E40-B00FC7B72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957754" y="2813122"/>
                <a:ext cx="9463253" cy="1392689"/>
              </a:xfrm>
              <a:prstGeom prst="rect">
                <a:avLst/>
              </a:prstGeom>
              <a:blipFill>
                <a:blip r:embed="rId11"/>
                <a:stretch>
                  <a:fillRect l="-1340" t="-3604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961364-E4F3-93DD-CA12-072A228EF2E0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315201" y="1460599"/>
                <a:ext cx="4524704" cy="1114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strike="sngStrike" dirty="0">
                    <a:latin typeface="Corbel" panose="020B0503020204020204" pitchFamily="34" charset="0"/>
                  </a:rPr>
                  <a:t>set of linear endomorphisms</a:t>
                </a:r>
                <a:r>
                  <a:rPr lang="en-US" sz="2400" dirty="0">
                    <a:latin typeface="Corbel" panose="020B0503020204020204" pitchFamily="34" charset="0"/>
                  </a:rPr>
                  <a:t> </a:t>
                </a: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</a:rPr>
                  <a:t>generic convex set of (nonlinear) functions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961364-E4F3-93DD-CA12-072A228E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7315201" y="1460599"/>
                <a:ext cx="4524704" cy="1114536"/>
              </a:xfrm>
              <a:prstGeom prst="rect">
                <a:avLst/>
              </a:prstGeom>
              <a:blipFill>
                <a:blip r:embed="rId13"/>
                <a:stretch>
                  <a:fillRect l="-4202" t="-7955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D0D4F61-42B1-069A-7918-2A1356B6F2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75986" y="3163965"/>
            <a:ext cx="3177814" cy="3003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D6F477-D4F6-E8EB-4E01-93BDA7F4A46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553ADD-B23C-88AA-296D-35B7DFDC28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15712" y="4496561"/>
            <a:ext cx="6399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Can be implemented poly(d, log(1/eps)) time!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763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9340-4273-6B31-E4BB-98412673D72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extension to nonlinear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1C370FE-67AB-033E-AAFF-77CFB5B8AE89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986001" y="1429067"/>
                <a:ext cx="10219998" cy="1818630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Main result: 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if the function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has dimension k, then we can guarantee poly(k)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regret with efficient iteration complexity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1C370FE-67AB-033E-AAFF-77CFB5B8AE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986001" y="1429067"/>
                <a:ext cx="10219998" cy="181863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65DDC-B197-E172-1514-8F4DCDC976BF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489966" y="3697050"/>
                <a:ext cx="721206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orbel" panose="020B0503020204020204" pitchFamily="34" charset="0"/>
                  </a:rPr>
                  <a:t>Canonical example: degree-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polynomials have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err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i="1" dirty="0" err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Polynomial time for fixed degree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65DDC-B197-E172-1514-8F4DCDC97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2489966" y="3697050"/>
                <a:ext cx="7212068" cy="954107"/>
              </a:xfrm>
              <a:prstGeom prst="rect">
                <a:avLst/>
              </a:prstGeom>
              <a:blipFill>
                <a:blip r:embed="rId17"/>
                <a:stretch>
                  <a:fillRect l="-1579" t="-5195" r="-702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84B560-97A6-E519-30FD-0309CC29012F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1458687" y="5609056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0D35F7-FA5C-A48A-206C-29118C8A57B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02991" y="5100510"/>
            <a:ext cx="1311392" cy="347621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7FB332E-76D6-8A07-CC6E-73FD2CB2ED1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042408" y="5100510"/>
            <a:ext cx="1311392" cy="347621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Swap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6E757D-3A80-B4AF-1772-762EB13FE061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10681608" y="5609056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274E0-6F3C-0419-A725-DCE0951668EF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1107621" y="5943792"/>
            <a:ext cx="10033909" cy="0"/>
          </a:xfrm>
          <a:prstGeom prst="line">
            <a:avLst/>
          </a:prstGeom>
          <a:ln w="190500">
            <a:gradFill>
              <a:gsLst>
                <a:gs pos="0">
                  <a:schemeClr val="accent6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1D127F-6D50-371F-5030-A29185B7163F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489966" y="5561759"/>
            <a:ext cx="721206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A33A00-06E5-7ECC-4E1C-7EEDCE205E2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297214" y="5378147"/>
            <a:ext cx="1545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Interpolation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3F9D5-3D99-B049-CF89-9AEB3B4DD53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06480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EC25]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952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30A0-3692-C113-0153-CD6FE509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36744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Neue Haas Grotesk Text Pro" panose="020B0504020202020204" pitchFamily="34" charset="77"/>
              </a:rPr>
              <a:t>Beyond games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D121D-DDED-DAF6-F505-192F86856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05683"/>
            <a:ext cx="10515600" cy="15001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Neue Haas Grotesk Text Pro" panose="020B0504020202020204" pitchFamily="34" charset="77"/>
              </a:rPr>
              <a:t>Two more uses of this machinery</a:t>
            </a:r>
            <a:endParaRPr lang="en-US" sz="40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E7FCF-301F-245C-7D8D-9752960B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259" y="1156771"/>
            <a:ext cx="2562967" cy="2422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3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FCE1-E20E-9ACB-46BC-5B0B28930C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Regret minimization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06266F-D378-45E1-2922-7A970F5820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00" y="1373092"/>
            <a:ext cx="3271648" cy="539529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 regret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27545B-4C92-856B-D798-AD6D2F04DB2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92425" y="4148315"/>
            <a:ext cx="2589451" cy="13190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B57530-BED3-94A8-712E-3FBECD0D29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88262" y="4941334"/>
            <a:ext cx="97104" cy="97105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10CC64-7947-5D40-61BE-A409A58019A6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2682510" y="5038439"/>
            <a:ext cx="534074" cy="809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591EAAC-9FCB-45A7-98DD-19856FDDB8D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13728" y="5399300"/>
            <a:ext cx="97104" cy="97105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B0A32E-38C1-5270-62DF-187426A46D13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048606" y="4620554"/>
                <a:ext cx="346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 err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B0A32E-38C1-5270-62DF-187426A46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3048606" y="4620554"/>
                <a:ext cx="346235" cy="369332"/>
              </a:xfrm>
              <a:prstGeom prst="rect">
                <a:avLst/>
              </a:prstGeom>
              <a:blipFill>
                <a:blip r:embed="rId20"/>
                <a:stretch>
                  <a:fillRect r="-3571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DECCF6-3F1B-DA05-BC11-C54E9F5A215D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387150" y="5073708"/>
                <a:ext cx="346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 err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DECCF6-3F1B-DA05-BC11-C54E9F5A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2387150" y="5073708"/>
                <a:ext cx="346235" cy="369332"/>
              </a:xfrm>
              <a:prstGeom prst="rect">
                <a:avLst/>
              </a:prstGeom>
              <a:blipFill>
                <a:blip r:embed="rId22"/>
                <a:stretch>
                  <a:fillRect r="-9642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E322C-22C6-7379-8364-58CBFD85576E}"/>
              </a:ext>
            </a:extLst>
          </p:cNvPr>
          <p:cNvCxnSpPr>
            <a:cxnSpLocks/>
            <a:endCxn id="10" idx="4"/>
          </p:cNvCxnSpPr>
          <p:nvPr>
            <p:custDataLst>
              <p:tags r:id="rId10"/>
            </p:custDataLst>
          </p:nvPr>
        </p:nvCxnSpPr>
        <p:spPr>
          <a:xfrm flipH="1" flipV="1">
            <a:off x="2662280" y="5496405"/>
            <a:ext cx="20230" cy="27222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685E682-28C6-3769-B05C-A367CA29509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1289" y="3326860"/>
            <a:ext cx="32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Always easy to guarantee sublinear on any convex compact set: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projected gradient descent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41D5A-05AE-005B-5B2F-78E321FF7FC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00" y="6065053"/>
            <a:ext cx="327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Leads to coarse correl. </a:t>
            </a:r>
            <a:r>
              <a:rPr lang="en-US" sz="1600" dirty="0" err="1"/>
              <a:t>equil</a:t>
            </a:r>
            <a:r>
              <a:rPr lang="en-US" sz="16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6D4C0D38-E6D0-E12E-14C7-A6F9D642B4B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4906992" y="1373091"/>
                <a:ext cx="6446808" cy="53952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regret</a:t>
                </a:r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6D4C0D38-E6D0-E12E-14C7-A6F9D642B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4906992" y="1373091"/>
                <a:ext cx="6446808" cy="539529"/>
              </a:xfrm>
              <a:prstGeom prst="roundRect">
                <a:avLst/>
              </a:prstGeom>
              <a:blipFill>
                <a:blip r:embed="rId24"/>
                <a:stretch>
                  <a:fillRect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9A553-C0AC-2AF7-2C62-8989E473C697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362973" y="4396832"/>
                <a:ext cx="201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9A553-C0AC-2AF7-2C62-8989E473C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1362973" y="4396832"/>
                <a:ext cx="201209" cy="276999"/>
              </a:xfrm>
              <a:prstGeom prst="rect">
                <a:avLst/>
              </a:prstGeom>
              <a:blipFill>
                <a:blip r:embed="rId26"/>
                <a:stretch>
                  <a:fillRect l="-29412" r="-2352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blipFill>
                <a:blip r:embed="rId28"/>
                <a:stretch>
                  <a:fillRect l="-19737" t="-111290" r="-3947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BFA1C3-AD28-E9E7-3C51-C2510936D8BF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983151" y="2235556"/>
                <a:ext cx="2367443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BFA1C3-AD28-E9E7-3C51-C2510936D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6983151" y="2235556"/>
                <a:ext cx="2367443" cy="778868"/>
              </a:xfrm>
              <a:prstGeom prst="rect">
                <a:avLst/>
              </a:prstGeom>
              <a:blipFill>
                <a:blip r:embed="rId30"/>
                <a:stretch>
                  <a:fillRect l="-16578" t="-112903" r="-3209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CF6111-1F5D-4993-3533-550DDFCD788F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4495573" y="1096654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9455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3DD69E-67FB-9ADD-19E8-FB45F940BC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86001" y="1429066"/>
            <a:ext cx="10219998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BAF86F-04BE-26B4-AD34-C1B22B80804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“Expected” VI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EADB58-8839-FE0A-8AA7-C32C78AD45A8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45475" y="1639616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 a </a:t>
                </a:r>
                <a:r>
                  <a:rPr lang="en-US" sz="2400" dirty="0" err="1">
                    <a:latin typeface="Corbel" panose="020B0503020204020204" pitchFamily="34" charset="0"/>
                  </a:rPr>
                  <a:t>Stampacchia</a:t>
                </a:r>
                <a:r>
                  <a:rPr lang="en-US" sz="2400" dirty="0">
                    <a:latin typeface="Corbel" panose="020B0503020204020204" pitchFamily="34" charset="0"/>
                  </a:rPr>
                  <a:t> solution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EADB58-8839-FE0A-8AA7-C32C78AD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245475" y="1639616"/>
                <a:ext cx="5533698" cy="1569660"/>
              </a:xfrm>
              <a:prstGeom prst="rect">
                <a:avLst/>
              </a:prstGeom>
              <a:blipFill>
                <a:blip r:embed="rId12"/>
                <a:stretch>
                  <a:fillRect l="-1602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68E16A-E47B-4320-7CB0-FF36FC37FC5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168870" y="2178224"/>
                <a:ext cx="47776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≥0  ∀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68E16A-E47B-4320-7CB0-FF36FC37F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168870" y="2178224"/>
                <a:ext cx="4777655" cy="492443"/>
              </a:xfrm>
              <a:prstGeom prst="rect">
                <a:avLst/>
              </a:prstGeom>
              <a:blipFill>
                <a:blip r:embed="rId14"/>
                <a:stretch>
                  <a:fillRect t="-7500" r="-105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F6A1351-4658-900D-789E-59D4ED797A6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6001" y="3704897"/>
            <a:ext cx="541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When F(x) = gradient f(x), this captures first-order optimality conditions for f(x)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44001-36FE-5982-D172-993321B36EA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6001" y="4676760"/>
            <a:ext cx="5278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Nash equilibria are captured already for F(x) linear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4854F9-AFF0-8C88-F9E3-3752CF868F6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7201" y="4540460"/>
            <a:ext cx="4428798" cy="999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Computationally hard in general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20F13-305D-B4B8-31D6-771775771CC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90656" y="329774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ICML25]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032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3DD69E-67FB-9ADD-19E8-FB45F940BC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86001" y="1429066"/>
            <a:ext cx="10219998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BAF86F-04BE-26B4-AD34-C1B22B80804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“Expected” VI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EADB58-8839-FE0A-8AA7-C32C78AD45A8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45475" y="1639616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 a </a:t>
                </a:r>
                <a:r>
                  <a:rPr lang="en-US" sz="2400" dirty="0" err="1">
                    <a:latin typeface="Corbel" panose="020B0503020204020204" pitchFamily="34" charset="0"/>
                  </a:rPr>
                  <a:t>Stampacchia</a:t>
                </a:r>
                <a:r>
                  <a:rPr lang="en-US" sz="2400" dirty="0">
                    <a:latin typeface="Corbel" panose="020B0503020204020204" pitchFamily="34" charset="0"/>
                  </a:rPr>
                  <a:t> solution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EADB58-8839-FE0A-8AA7-C32C78AD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245475" y="1639616"/>
                <a:ext cx="5533698" cy="1569660"/>
              </a:xfrm>
              <a:prstGeom prst="rect">
                <a:avLst/>
              </a:prstGeom>
              <a:blipFill>
                <a:blip r:embed="rId13"/>
                <a:stretch>
                  <a:fillRect l="-1602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68E16A-E47B-4320-7CB0-FF36FC37FC5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168870" y="2178224"/>
                <a:ext cx="47776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≥0  ∀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68E16A-E47B-4320-7CB0-FF36FC37F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6168870" y="2178224"/>
                <a:ext cx="4777655" cy="492443"/>
              </a:xfrm>
              <a:prstGeom prst="rect">
                <a:avLst/>
              </a:prstGeom>
              <a:blipFill>
                <a:blip r:embed="rId15"/>
                <a:stretch>
                  <a:fillRect t="-7500" r="-105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F6A1351-4658-900D-789E-59D4ED797A6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6001" y="3704897"/>
            <a:ext cx="541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When F(x) = gradient f(x), this captures first-order optimality conditions for f(x)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44001-36FE-5982-D172-993321B36EA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6001" y="4676760"/>
            <a:ext cx="5278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Nash equilibria are captured already for F(x) linear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4854F9-AFF0-8C88-F9E3-3752CF868F6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7201" y="4540460"/>
            <a:ext cx="4428798" cy="999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Computationally hard in general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AEDEE-6E3B-2BF1-C0F5-78246EA8B3B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83324" y="5820891"/>
            <a:ext cx="10918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If VIs capture Nash equilibria, what is the natural equivalent of (coarse) correlated equilibria, and can we inherit all the nice computational benefits?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20F13-305D-B4B8-31D6-771775771CC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890656" y="329774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ICML25]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878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B548-FD36-2FAD-CFA7-EF0D7BE6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A31A55-8462-1DC5-3722-33D7E8C87A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9513" y="1429066"/>
            <a:ext cx="10633439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67D0AD-2CA9-6E5D-A118-2A8800E530E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“Expected” VI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58B90-6A6D-02B0-7060-C0CB5FFA43B7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08988" y="1639616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 a </a:t>
                </a:r>
                <a:r>
                  <a:rPr lang="en-US" sz="2400" dirty="0" err="1">
                    <a:latin typeface="Corbel" panose="020B0503020204020204" pitchFamily="34" charset="0"/>
                  </a:rPr>
                  <a:t>Stampacchia</a:t>
                </a:r>
                <a:r>
                  <a:rPr lang="en-US" sz="2400" dirty="0">
                    <a:latin typeface="Corbel" panose="020B0503020204020204" pitchFamily="34" charset="0"/>
                  </a:rPr>
                  <a:t> solution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58B90-6A6D-02B0-7060-C0CB5FFA4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008988" y="1639616"/>
                <a:ext cx="5533698" cy="1569660"/>
              </a:xfrm>
              <a:prstGeom prst="rect">
                <a:avLst/>
              </a:prstGeom>
              <a:blipFill>
                <a:blip r:embed="rId9"/>
                <a:stretch>
                  <a:fillRect l="-1602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EA32DF-148E-3ADC-1068-92BBE7C0B86D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932383" y="2178224"/>
                <a:ext cx="50599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≥−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∀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EA32DF-148E-3ADC-1068-92BBE7C0B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932383" y="2178224"/>
                <a:ext cx="5059975" cy="492443"/>
              </a:xfrm>
              <a:prstGeom prst="rect">
                <a:avLst/>
              </a:prstGeom>
              <a:blipFill>
                <a:blip r:embed="rId11"/>
                <a:stretch>
                  <a:fillRect t="-7500" r="-125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564F262-E8CB-1957-F3F5-8D4D88A7E80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90656" y="329774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ICML25]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31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B548-FD36-2FAD-CFA7-EF0D7BE6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A31A55-8462-1DC5-3722-33D7E8C87A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9513" y="1429066"/>
            <a:ext cx="10633439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67D0AD-2CA9-6E5D-A118-2A8800E530E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“Expected” VI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58B90-6A6D-02B0-7060-C0CB5FFA43B7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08988" y="1639616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 a </a:t>
                </a:r>
                <a:r>
                  <a:rPr lang="en-US" sz="2400" dirty="0" err="1">
                    <a:latin typeface="Corbel" panose="020B0503020204020204" pitchFamily="34" charset="0"/>
                  </a:rPr>
                  <a:t>Stampacchia</a:t>
                </a:r>
                <a:r>
                  <a:rPr lang="en-US" sz="2400" dirty="0">
                    <a:latin typeface="Corbel" panose="020B0503020204020204" pitchFamily="34" charset="0"/>
                  </a:rPr>
                  <a:t> solution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58B90-6A6D-02B0-7060-C0CB5FFA4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008988" y="1639616"/>
                <a:ext cx="5533698" cy="1569660"/>
              </a:xfrm>
              <a:prstGeom prst="rect">
                <a:avLst/>
              </a:prstGeom>
              <a:blipFill>
                <a:blip r:embed="rId12"/>
                <a:stretch>
                  <a:fillRect l="-1602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EA32DF-148E-3ADC-1068-92BBE7C0B86D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932383" y="2178224"/>
                <a:ext cx="50599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≥−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∀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EA32DF-148E-3ADC-1068-92BBE7C0B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932383" y="2178224"/>
                <a:ext cx="5059975" cy="492443"/>
              </a:xfrm>
              <a:prstGeom prst="rect">
                <a:avLst/>
              </a:prstGeom>
              <a:blipFill>
                <a:blip r:embed="rId14"/>
                <a:stretch>
                  <a:fillRect t="-7500" r="-125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133C94-923A-8FA3-FCE9-1147292B0D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9514" y="3631665"/>
            <a:ext cx="10633440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A8034-C3E1-18B9-F52E-5FDCC6CE490C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08988" y="3842215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Expected 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A8034-C3E1-18B9-F52E-5FDCC6CE4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1008988" y="3842215"/>
                <a:ext cx="5533698" cy="1569660"/>
              </a:xfrm>
              <a:prstGeom prst="rect">
                <a:avLst/>
              </a:prstGeom>
              <a:blipFill>
                <a:blip r:embed="rId16"/>
                <a:stretch>
                  <a:fillRect l="-1602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A36EB3-A763-F81B-A02E-EE86F056B291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611038" y="4069176"/>
                <a:ext cx="5571974" cy="498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≥−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 ∀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A36EB3-A763-F81B-A02E-EE86F056B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5611038" y="4069176"/>
                <a:ext cx="5571974" cy="498791"/>
              </a:xfrm>
              <a:prstGeom prst="rect">
                <a:avLst/>
              </a:prstGeom>
              <a:blipFill>
                <a:blip r:embed="rId18"/>
                <a:stretch>
                  <a:fillRect l="-1136" t="-5000" r="-90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564F262-E8CB-1957-F3F5-8D4D88A7E80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90656" y="329774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ICML25]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54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B548-FD36-2FAD-CFA7-EF0D7BE6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A31A55-8462-1DC5-3722-33D7E8C87A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9513" y="1429066"/>
            <a:ext cx="10633439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67D0AD-2CA9-6E5D-A118-2A8800E530E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“Expected” VI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58B90-6A6D-02B0-7060-C0CB5FFA43B7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08988" y="1639616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 a </a:t>
                </a:r>
                <a:r>
                  <a:rPr lang="en-US" sz="2400" dirty="0" err="1">
                    <a:latin typeface="Corbel" panose="020B0503020204020204" pitchFamily="34" charset="0"/>
                  </a:rPr>
                  <a:t>Stampacchia</a:t>
                </a:r>
                <a:r>
                  <a:rPr lang="en-US" sz="2400" dirty="0">
                    <a:latin typeface="Corbel" panose="020B0503020204020204" pitchFamily="34" charset="0"/>
                  </a:rPr>
                  <a:t> solution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58B90-6A6D-02B0-7060-C0CB5FFA4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1008988" y="1639616"/>
                <a:ext cx="5533698" cy="1569660"/>
              </a:xfrm>
              <a:prstGeom prst="rect">
                <a:avLst/>
              </a:prstGeom>
              <a:blipFill>
                <a:blip r:embed="rId14"/>
                <a:stretch>
                  <a:fillRect l="-1602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EA32DF-148E-3ADC-1068-92BBE7C0B86D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932383" y="2178224"/>
                <a:ext cx="50599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≥−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∀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EA32DF-148E-3ADC-1068-92BBE7C0B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932383" y="2178224"/>
                <a:ext cx="5059975" cy="492443"/>
              </a:xfrm>
              <a:prstGeom prst="rect">
                <a:avLst/>
              </a:prstGeom>
              <a:blipFill>
                <a:blip r:embed="rId16"/>
                <a:stretch>
                  <a:fillRect t="-7500" r="-125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133C94-923A-8FA3-FCE9-1147292B0D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9514" y="3631665"/>
            <a:ext cx="10633440" cy="1999933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A8034-C3E1-18B9-F52E-5FDCC6CE490C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08988" y="3842215"/>
                <a:ext cx="55336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orbel" panose="020B0503020204020204" pitchFamily="34" charset="0"/>
                  </a:rPr>
                  <a:t>Expected VI problem</a:t>
                </a:r>
                <a:r>
                  <a:rPr lang="en-US" sz="2400" dirty="0">
                    <a:latin typeface="Corbel" panose="020B0503020204020204" pitchFamily="34" charset="0"/>
                  </a:rPr>
                  <a:t>: given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convex and compact set X;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dirty="0">
                    <a:latin typeface="Corbel" panose="020B0503020204020204" pitchFamily="34" charset="0"/>
                  </a:rPr>
                  <a:t>a bounded function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orbel" panose="020B0503020204020204" pitchFamily="34" charset="0"/>
                </a:endParaRPr>
              </a:p>
              <a:p>
                <a:r>
                  <a:rPr lang="en-US" sz="2400" dirty="0">
                    <a:latin typeface="Corbel" panose="020B0503020204020204" pitchFamily="34" charset="0"/>
                  </a:rPr>
                  <a:t>find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A8034-C3E1-18B9-F52E-5FDCC6CE4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1008988" y="3842215"/>
                <a:ext cx="5533698" cy="1569660"/>
              </a:xfrm>
              <a:prstGeom prst="rect">
                <a:avLst/>
              </a:prstGeom>
              <a:blipFill>
                <a:blip r:embed="rId18"/>
                <a:stretch>
                  <a:fillRect l="-1602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A36EB3-A763-F81B-A02E-EE86F056B291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611038" y="4069176"/>
                <a:ext cx="5571974" cy="498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≥−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 ∀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A36EB3-A763-F81B-A02E-EE86F056B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5611038" y="4069176"/>
                <a:ext cx="5571974" cy="498791"/>
              </a:xfrm>
              <a:prstGeom prst="rect">
                <a:avLst/>
              </a:prstGeom>
              <a:blipFill>
                <a:blip r:embed="rId20"/>
                <a:stretch>
                  <a:fillRect l="-1136" t="-5000" r="-90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5F96C1C-B4DB-DEEF-0359-815D3B93561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288221" y="5842148"/>
            <a:ext cx="723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Corbel" panose="020B0503020204020204" pitchFamily="34" charset="0"/>
              </a:rPr>
              <a:t>Can be solved in poly(log(1/eps), dimension)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4F262-E8CB-1957-F3F5-8D4D88A7E80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890656" y="329774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[ZATB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CS ICML25]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F79091-AD21-6CC2-3F19-991AE28CCFF6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405405" y="4671283"/>
                <a:ext cx="577760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 linear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F79091-AD21-6CC2-3F19-991AE28CC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5405405" y="4671283"/>
                <a:ext cx="5777607" cy="465577"/>
              </a:xfrm>
              <a:prstGeom prst="rect">
                <a:avLst/>
              </a:prstGeom>
              <a:blipFill>
                <a:blip r:embed="rId22"/>
                <a:stretch>
                  <a:fillRect l="-2193" t="-18421" r="-2851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18648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CCAC-7E70-1300-5F4D-631E5878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Polynomial-time solution of VIs with Minty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9B3E1-2DB8-74A0-32DC-C01B4BE36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991" y="1526361"/>
            <a:ext cx="4322660" cy="4086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DE834B-DB55-5DE5-A1AB-039B8E9C928A}"/>
              </a:ext>
            </a:extLst>
          </p:cNvPr>
          <p:cNvSpPr/>
          <p:nvPr/>
        </p:nvSpPr>
        <p:spPr>
          <a:xfrm>
            <a:off x="7499439" y="4999513"/>
            <a:ext cx="731676" cy="54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313BB-FCFC-A15A-7A33-2D9806CF1B12}"/>
              </a:ext>
            </a:extLst>
          </p:cNvPr>
          <p:cNvSpPr txBox="1"/>
          <p:nvPr/>
        </p:nvSpPr>
        <p:spPr>
          <a:xfrm>
            <a:off x="4745729" y="2436669"/>
            <a:ext cx="3360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Membership in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nonconvex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set (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Stampacchia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solutions)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-- The “yolk”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009A2-4134-C3BC-6E9A-296DB507F351}"/>
              </a:ext>
            </a:extLst>
          </p:cNvPr>
          <p:cNvSpPr txBox="1"/>
          <p:nvPr/>
        </p:nvSpPr>
        <p:spPr>
          <a:xfrm>
            <a:off x="5300150" y="3983850"/>
            <a:ext cx="288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Separation from </a:t>
            </a:r>
            <a:r>
              <a:rPr lang="en-US" sz="2000" b="1" dirty="0">
                <a:solidFill>
                  <a:srgbClr val="C00000"/>
                </a:solidFill>
              </a:rPr>
              <a:t>convex</a:t>
            </a:r>
            <a:r>
              <a:rPr lang="en-US" sz="2000" dirty="0">
                <a:solidFill>
                  <a:srgbClr val="C00000"/>
                </a:solidFill>
              </a:rPr>
              <a:t> set (</a:t>
            </a:r>
            <a:r>
              <a:rPr lang="en-US" sz="2000" b="1" dirty="0">
                <a:solidFill>
                  <a:srgbClr val="C00000"/>
                </a:solidFill>
              </a:rPr>
              <a:t>Minty</a:t>
            </a:r>
            <a:r>
              <a:rPr lang="en-US" sz="2000" dirty="0">
                <a:solidFill>
                  <a:srgbClr val="C00000"/>
                </a:solidFill>
              </a:rPr>
              <a:t> solutions)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-- the “white”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85D903E-7974-0E93-B860-2857B1543331}"/>
                  </a:ext>
                </a:extLst>
              </p:cNvPr>
              <p:cNvSpPr/>
              <p:nvPr/>
            </p:nvSpPr>
            <p:spPr>
              <a:xfrm>
                <a:off x="509640" y="1939998"/>
                <a:ext cx="3944287" cy="1629444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Stampacchia</a:t>
                </a:r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(or </a:t>
                </a:r>
                <a:r>
                  <a:rPr lang="en-US" sz="2800" i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strong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≥0 </m:t>
                      </m:r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85D903E-7974-0E93-B860-2857B1543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40" y="1939998"/>
                <a:ext cx="3944287" cy="1629444"/>
              </a:xfrm>
              <a:prstGeom prst="roundRect">
                <a:avLst/>
              </a:prstGeom>
              <a:blipFill>
                <a:blip r:embed="rId4"/>
                <a:stretch>
                  <a:fillRect l="-464" r="-3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3B72D4A-495C-9CD3-05FF-FBFA7EC89E23}"/>
                  </a:ext>
                </a:extLst>
              </p:cNvPr>
              <p:cNvSpPr/>
              <p:nvPr/>
            </p:nvSpPr>
            <p:spPr>
              <a:xfrm>
                <a:off x="509640" y="3912365"/>
                <a:ext cx="3944287" cy="1629444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Minty 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(or </a:t>
                </a:r>
                <a:r>
                  <a:rPr lang="en-US" sz="2800" i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weak soln.</a:t>
                </a:r>
                <a:r>
                  <a:rPr lang="en-US" sz="2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≥0 </m:t>
                      </m:r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3B72D4A-495C-9CD3-05FF-FBFA7EC89E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40" y="3912365"/>
                <a:ext cx="3944287" cy="16294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61E5735-C232-F5A3-506D-B0AD046C4917}"/>
              </a:ext>
            </a:extLst>
          </p:cNvPr>
          <p:cNvSpPr txBox="1"/>
          <p:nvPr/>
        </p:nvSpPr>
        <p:spPr>
          <a:xfrm>
            <a:off x="140729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[A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SZ preprint 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572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CACC-CA9A-DE09-1F65-7D2F22E858E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Polynomial-time solution of VIs with Minty points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73C2A2-5C0D-6E07-EC81-E6386BB478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7492" y="1536586"/>
            <a:ext cx="10197015" cy="1462108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Main result: 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If F is continuous and a Minty solution exists, then it is possible to compute a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Stampacchia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solution in log(1/eps)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8F427-50A1-9F7B-648F-88831B52D6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31209" y="3370900"/>
            <a:ext cx="1008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corollaries including a poly-time algorithm for minimization of quasar-convex functions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438A9-591E-6B8C-7393-8D0719F4A96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0729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[A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SZ preprint 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855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CACC-CA9A-DE09-1F65-7D2F22E858E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Polynomial-time solution of VIs with Minty points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73C2A2-5C0D-6E07-EC81-E6386BB478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7492" y="1536586"/>
            <a:ext cx="10197015" cy="1462108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Main result: 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If F is continuous and a Minty solution exists, then it is possible to compute a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Stampacchia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solution in log(1/eps)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8F427-50A1-9F7B-648F-88831B52D6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31209" y="3370900"/>
            <a:ext cx="1008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corollaries including a poly-time algorithm for minimization of quasar-convex functions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CD182D-5D61-C290-8B81-8DCF3091B73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97492" y="4391844"/>
            <a:ext cx="10197015" cy="1462108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Unexpected consequence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: in two-player games, it is tractable to either find a Nash equilibrium or a strongly incentive-compatible</a:t>
            </a:r>
            <a:r>
              <a:rPr lang="en-US" sz="2800" i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coarse correlated equilibrium. Each problem is by itself hard.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438A9-591E-6B8C-7393-8D0719F4A96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0729" y="6308209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[A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SZ preprint 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24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FA89-DE86-17E6-7523-A1AC2FA1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F8F7-228D-0C4B-3DF6-758F5BD39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838" y="4690794"/>
            <a:ext cx="10515600" cy="2074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Touches a deeper core</a:t>
            </a:r>
            <a:br>
              <a:rPr lang="en-US" sz="2400" dirty="0"/>
            </a:br>
            <a:endParaRPr lang="en-US" sz="1000" dirty="0"/>
          </a:p>
          <a:p>
            <a:r>
              <a:rPr lang="en-US" sz="2400" dirty="0"/>
              <a:t>Semi-separation as a pretty versatile primitive</a:t>
            </a:r>
          </a:p>
          <a:p>
            <a:r>
              <a:rPr lang="en-US" sz="2400" dirty="0"/>
              <a:t>Questions about the geometry of endomorphism</a:t>
            </a:r>
          </a:p>
          <a:p>
            <a:r>
              <a:rPr lang="en-US" sz="2400" dirty="0"/>
              <a:t>Applications beyond games to optimization at large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CA6DF7E-6A95-D96D-6608-F98AE25CA487}"/>
              </a:ext>
            </a:extLst>
          </p:cNvPr>
          <p:cNvSpPr/>
          <p:nvPr/>
        </p:nvSpPr>
        <p:spPr>
          <a:xfrm>
            <a:off x="1076838" y="2678689"/>
            <a:ext cx="10029497" cy="872208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is the strongest notion of regret that we can efficiently keep under control?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92901D-3504-1A44-0F18-5D80B70C567D}"/>
              </a:ext>
            </a:extLst>
          </p:cNvPr>
          <p:cNvSpPr/>
          <p:nvPr/>
        </p:nvSpPr>
        <p:spPr>
          <a:xfrm>
            <a:off x="1076838" y="3633322"/>
            <a:ext cx="10029497" cy="84078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is the closes to correlated equilibrium that we can compute beyond normal-form games?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BEE48E-3EA6-A06D-7915-4AE13F6911B2}"/>
              </a:ext>
            </a:extLst>
          </p:cNvPr>
          <p:cNvCxnSpPr>
            <a:cxnSpLocks/>
          </p:cNvCxnSpPr>
          <p:nvPr/>
        </p:nvCxnSpPr>
        <p:spPr>
          <a:xfrm>
            <a:off x="1427904" y="1566509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81FA05-7B31-AE2D-61D7-0F227E6BCF0D}"/>
              </a:ext>
            </a:extLst>
          </p:cNvPr>
          <p:cNvSpPr/>
          <p:nvPr/>
        </p:nvSpPr>
        <p:spPr>
          <a:xfrm>
            <a:off x="772208" y="1057963"/>
            <a:ext cx="1311392" cy="347621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9C660B-A11F-0376-5B89-E558FB6E4E4D}"/>
              </a:ext>
            </a:extLst>
          </p:cNvPr>
          <p:cNvSpPr/>
          <p:nvPr/>
        </p:nvSpPr>
        <p:spPr>
          <a:xfrm>
            <a:off x="10011625" y="1057963"/>
            <a:ext cx="1311392" cy="347621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Swap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6CA972-4B22-4CC0-6A02-FAC20C5D6C71}"/>
              </a:ext>
            </a:extLst>
          </p:cNvPr>
          <p:cNvCxnSpPr>
            <a:cxnSpLocks/>
          </p:cNvCxnSpPr>
          <p:nvPr/>
        </p:nvCxnSpPr>
        <p:spPr>
          <a:xfrm>
            <a:off x="10650825" y="1566509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B2F944-D2F2-0659-3E46-9CE8DD8DB9D8}"/>
              </a:ext>
            </a:extLst>
          </p:cNvPr>
          <p:cNvCxnSpPr>
            <a:cxnSpLocks/>
          </p:cNvCxnSpPr>
          <p:nvPr/>
        </p:nvCxnSpPr>
        <p:spPr>
          <a:xfrm>
            <a:off x="1076838" y="1901245"/>
            <a:ext cx="10033909" cy="0"/>
          </a:xfrm>
          <a:prstGeom prst="line">
            <a:avLst/>
          </a:prstGeom>
          <a:ln w="190500">
            <a:gradFill>
              <a:gsLst>
                <a:gs pos="0">
                  <a:schemeClr val="accent6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71A9B1-74F0-CA8D-0C74-AB889D5DE81A}"/>
              </a:ext>
            </a:extLst>
          </p:cNvPr>
          <p:cNvSpPr/>
          <p:nvPr/>
        </p:nvSpPr>
        <p:spPr>
          <a:xfrm>
            <a:off x="1206198" y="1728521"/>
            <a:ext cx="3352792" cy="34762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2E5C3EF-F97A-93A2-7FAA-44D12E8E4892}"/>
              </a:ext>
            </a:extLst>
          </p:cNvPr>
          <p:cNvSpPr/>
          <p:nvPr/>
        </p:nvSpPr>
        <p:spPr>
          <a:xfrm>
            <a:off x="8635716" y="1716585"/>
            <a:ext cx="2302783" cy="3595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8AA1F-2D93-505E-7BA9-38E15A3D7A8B}"/>
              </a:ext>
            </a:extLst>
          </p:cNvPr>
          <p:cNvSpPr txBox="1"/>
          <p:nvPr/>
        </p:nvSpPr>
        <p:spPr>
          <a:xfrm>
            <a:off x="5908871" y="912016"/>
            <a:ext cx="27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F2D585-2666-DE08-FCA8-4F9FC714D7A5}"/>
                  </a:ext>
                </a:extLst>
              </p14:cNvPr>
              <p14:cNvContentPartPr/>
              <p14:nvPr/>
            </p14:nvContentPartPr>
            <p14:xfrm>
              <a:off x="5969171" y="1335819"/>
              <a:ext cx="226800" cy="1161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F2D585-2666-DE08-FCA8-4F9FC714D7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51171" y="1227819"/>
                <a:ext cx="262440" cy="1377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63448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FCC8B-58D7-D248-85C7-5E41E791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430" y="1486069"/>
            <a:ext cx="1893873" cy="2057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09331-0873-4E1B-1C0D-DB146D47E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90" y="1392195"/>
            <a:ext cx="2057947" cy="219473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2416D9D-C811-288B-FB48-3A9AEE9C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t="20821" r="22970" b="25233"/>
          <a:stretch>
            <a:fillRect/>
          </a:stretch>
        </p:blipFill>
        <p:spPr bwMode="auto">
          <a:xfrm>
            <a:off x="7641621" y="1509344"/>
            <a:ext cx="2059686" cy="204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partment Directory | Carnegie Mellon University Computer Science  Department">
            <a:extLst>
              <a:ext uri="{FF2B5EF4-FFF2-40B4-BE49-F238E27FC236}">
                <a16:creationId xmlns:a16="http://schemas.microsoft.com/office/drawing/2014/main" id="{2C489B1C-4A62-E5C0-B76B-DA6A186CD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r="10706"/>
          <a:stretch>
            <a:fillRect/>
          </a:stretch>
        </p:blipFill>
        <p:spPr bwMode="auto">
          <a:xfrm>
            <a:off x="4475051" y="4231669"/>
            <a:ext cx="1751682" cy="2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B1B607E-5729-E5E0-4A82-15613D166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r="15814" b="3767"/>
          <a:stretch>
            <a:fillRect/>
          </a:stretch>
        </p:blipFill>
        <p:spPr bwMode="auto">
          <a:xfrm>
            <a:off x="2456761" y="4143533"/>
            <a:ext cx="1751682" cy="21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manuel Tewolde - Main">
            <a:extLst>
              <a:ext uri="{FF2B5EF4-FFF2-40B4-BE49-F238E27FC236}">
                <a16:creationId xmlns:a16="http://schemas.microsoft.com/office/drawing/2014/main" id="{747B0CD8-5651-F02A-9577-BD3EBC9DC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1"/>
          <a:stretch>
            <a:fillRect/>
          </a:stretch>
        </p:blipFill>
        <p:spPr bwMode="auto">
          <a:xfrm>
            <a:off x="3443142" y="1388157"/>
            <a:ext cx="1873334" cy="217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C058F-4642-C276-F86C-C4AC5FF18774}"/>
              </a:ext>
            </a:extLst>
          </p:cNvPr>
          <p:cNvSpPr txBox="1"/>
          <p:nvPr/>
        </p:nvSpPr>
        <p:spPr>
          <a:xfrm>
            <a:off x="1065890" y="3544208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1954FC-A6ED-9061-C644-E44CC95ED984}"/>
              </a:ext>
            </a:extLst>
          </p:cNvPr>
          <p:cNvSpPr txBox="1"/>
          <p:nvPr/>
        </p:nvSpPr>
        <p:spPr>
          <a:xfrm>
            <a:off x="2257410" y="6222685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75AE2-92D8-2ADA-CEF8-9CDFB38C82A0}"/>
              </a:ext>
            </a:extLst>
          </p:cNvPr>
          <p:cNvSpPr txBox="1"/>
          <p:nvPr/>
        </p:nvSpPr>
        <p:spPr>
          <a:xfrm>
            <a:off x="3443142" y="3488673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Emanuel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71798-DD52-366B-CC14-2E9CD4E42A49}"/>
              </a:ext>
            </a:extLst>
          </p:cNvPr>
          <p:cNvSpPr txBox="1"/>
          <p:nvPr/>
        </p:nvSpPr>
        <p:spPr>
          <a:xfrm>
            <a:off x="4389122" y="6245416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Ioannis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03883-76B9-E72F-687D-3FAC1F84CD50}"/>
              </a:ext>
            </a:extLst>
          </p:cNvPr>
          <p:cNvSpPr txBox="1"/>
          <p:nvPr/>
        </p:nvSpPr>
        <p:spPr>
          <a:xfrm>
            <a:off x="5311805" y="3523210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9A097-A7FC-EEB5-6028-BC1DE7CF1B4B}"/>
              </a:ext>
            </a:extLst>
          </p:cNvPr>
          <p:cNvSpPr txBox="1"/>
          <p:nvPr/>
        </p:nvSpPr>
        <p:spPr>
          <a:xfrm>
            <a:off x="7644901" y="3498358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2FB35-DB2A-C713-80EE-ED840B05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42" y="4243073"/>
            <a:ext cx="2057947" cy="2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E37602-C50B-708D-9E59-461EBE8BA286}"/>
              </a:ext>
            </a:extLst>
          </p:cNvPr>
          <p:cNvSpPr txBox="1"/>
          <p:nvPr/>
        </p:nvSpPr>
        <p:spPr>
          <a:xfrm>
            <a:off x="6493341" y="6255747"/>
            <a:ext cx="205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Noah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5C55C2-72AC-E1F7-684B-13FECB7E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students that make this possible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971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5B7B426-507D-F97F-0FF6-5DD3513AE9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06989" y="3513942"/>
            <a:ext cx="6552327" cy="634372"/>
          </a:xfrm>
          <a:prstGeom prst="round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FFCE1-E20E-9ACB-46BC-5B0B28930C9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Regret minimization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06266F-D378-45E1-2922-7A970F58206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38200" y="1373092"/>
            <a:ext cx="3271648" cy="539529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 regret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27545B-4C92-856B-D798-AD6D2F04DB2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92425" y="4148315"/>
            <a:ext cx="2589451" cy="13190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B57530-BED3-94A8-712E-3FBECD0D290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188262" y="4941334"/>
            <a:ext cx="97104" cy="97105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10CC64-7947-5D40-61BE-A409A58019A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2682510" y="5038439"/>
            <a:ext cx="534074" cy="809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591EAAC-9FCB-45A7-98DD-19856FDDB8D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613728" y="5399300"/>
            <a:ext cx="97104" cy="97105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B0A32E-38C1-5270-62DF-187426A46D13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48606" y="4620554"/>
                <a:ext cx="346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 err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B0A32E-38C1-5270-62DF-187426A46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3048606" y="4620554"/>
                <a:ext cx="346235" cy="369332"/>
              </a:xfrm>
              <a:prstGeom prst="rect">
                <a:avLst/>
              </a:prstGeom>
              <a:blipFill>
                <a:blip r:embed="rId28"/>
                <a:stretch>
                  <a:fillRect r="-3571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DECCF6-3F1B-DA05-BC11-C54E9F5A215D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387150" y="5073708"/>
                <a:ext cx="346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 err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DECCF6-3F1B-DA05-BC11-C54E9F5A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2387150" y="5073708"/>
                <a:ext cx="346235" cy="369332"/>
              </a:xfrm>
              <a:prstGeom prst="rect">
                <a:avLst/>
              </a:prstGeom>
              <a:blipFill>
                <a:blip r:embed="rId30"/>
                <a:stretch>
                  <a:fillRect r="-9642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E322C-22C6-7379-8364-58CBFD85576E}"/>
              </a:ext>
            </a:extLst>
          </p:cNvPr>
          <p:cNvCxnSpPr>
            <a:cxnSpLocks/>
            <a:endCxn id="10" idx="4"/>
          </p:cNvCxnSpPr>
          <p:nvPr>
            <p:custDataLst>
              <p:tags r:id="rId11"/>
            </p:custDataLst>
          </p:nvPr>
        </p:nvCxnSpPr>
        <p:spPr>
          <a:xfrm flipH="1" flipV="1">
            <a:off x="2662280" y="5496405"/>
            <a:ext cx="20230" cy="27222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685E682-28C6-3769-B05C-A367CA29509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1289" y="3326860"/>
            <a:ext cx="32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Always easy to guarantee sublinear on any convex compact set: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projected gradient descent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41D5A-05AE-005B-5B2F-78E321FF7FC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8200" y="6065053"/>
            <a:ext cx="327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Leads to coarse correl. </a:t>
            </a:r>
            <a:r>
              <a:rPr lang="en-US" sz="1600" dirty="0" err="1"/>
              <a:t>equil</a:t>
            </a:r>
            <a:r>
              <a:rPr lang="en-US" sz="16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6D4C0D38-E6D0-E12E-14C7-A6F9D642B4B2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4906992" y="1373091"/>
                <a:ext cx="6446808" cy="53952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regret</a:t>
                </a:r>
                <a:endParaRPr lang="en-US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6D4C0D38-E6D0-E12E-14C7-A6F9D642B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4906992" y="1373091"/>
                <a:ext cx="6446808" cy="539529"/>
              </a:xfrm>
              <a:prstGeom prst="roundRect">
                <a:avLst/>
              </a:prstGeom>
              <a:blipFill>
                <a:blip r:embed="rId32"/>
                <a:stretch>
                  <a:fillRect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C49A5E-5DEA-8F5C-039A-98C0BB111A58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704990" y="3614430"/>
                <a:ext cx="17612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Larger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C49A5E-5DEA-8F5C-039A-98C0BB111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4704990" y="3614430"/>
                <a:ext cx="1761227" cy="338554"/>
              </a:xfrm>
              <a:prstGeom prst="rect">
                <a:avLst/>
              </a:prstGeom>
              <a:blipFill>
                <a:blip r:embed="rId34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156EF46-949E-7DF0-0B83-A4AA6660C63E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061359" y="3563539"/>
            <a:ext cx="1761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Stronger notion of 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24DB35-977E-3CD5-63E9-74C5D06FD8A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698090" y="3563539"/>
            <a:ext cx="1761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Stronger notion of equilibrium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901A14-EDF4-F9ED-13D3-4E4F411B20C0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6176513" y="3783707"/>
            <a:ext cx="8848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A77687-FFCA-C44A-A9AF-DFF56931D337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8822586" y="3783707"/>
            <a:ext cx="8848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7392E02-6B06-6302-2096-10AE2A73B619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906992" y="5451890"/>
                <a:ext cx="6446808" cy="539529"/>
              </a:xfrm>
              <a:prstGeom prst="roundRect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What is the largest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that is tractable in all games?</a:t>
                </a: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7392E02-6B06-6302-2096-10AE2A73B6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4906992" y="5451890"/>
                <a:ext cx="6446808" cy="539529"/>
              </a:xfrm>
              <a:prstGeom prst="roundRect">
                <a:avLst/>
              </a:prstGeom>
              <a:blipFill>
                <a:blip r:embed="rId36"/>
                <a:stretch>
                  <a:fillRect b="-23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98C2DD-06F1-8F75-7083-C2651D34C1AA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4906991" y="4674444"/>
                <a:ext cx="64468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orbel" panose="020B0503020204020204" pitchFamily="34" charset="0"/>
                  </a:rPr>
                  <a:t>Swap regret: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1600" dirty="0">
                    <a:latin typeface="Corbel" panose="020B0503020204020204" pitchFamily="34" charset="0"/>
                  </a:rPr>
                  <a:t> = all transformations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600" dirty="0">
                    <a:latin typeface="Corbel" panose="020B0503020204020204" pitchFamily="34" charset="0"/>
                  </a:rPr>
                  <a:t>. But in general we don’t know how to achieve that at a truly sublinear rate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98C2DD-06F1-8F75-7083-C2651D34C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4906991" y="4674444"/>
                <a:ext cx="6446807" cy="584775"/>
              </a:xfrm>
              <a:prstGeom prst="rect">
                <a:avLst/>
              </a:prstGeom>
              <a:blipFill>
                <a:blip r:embed="rId38"/>
                <a:stretch>
                  <a:fillRect l="-394" t="-4255" r="-984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9A553-C0AC-2AF7-2C62-8989E473C697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362973" y="4396832"/>
                <a:ext cx="201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C9A553-C0AC-2AF7-2C62-8989E473C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1362973" y="4396832"/>
                <a:ext cx="201209" cy="276999"/>
              </a:xfrm>
              <a:prstGeom prst="rect">
                <a:avLst/>
              </a:prstGeom>
              <a:blipFill>
                <a:blip r:embed="rId40"/>
                <a:stretch>
                  <a:fillRect l="-29412" r="-2352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B11D1F-F367-437A-98A9-8FB82D0E5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1"/>
                </p:custDataLst>
              </p:nvPr>
            </p:nvSpPr>
            <p:spPr>
              <a:xfrm>
                <a:off x="1428329" y="2238213"/>
                <a:ext cx="1917641" cy="778868"/>
              </a:xfrm>
              <a:prstGeom prst="rect">
                <a:avLst/>
              </a:prstGeom>
              <a:blipFill>
                <a:blip r:embed="rId42"/>
                <a:stretch>
                  <a:fillRect l="-19737" t="-111290" r="-3947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BFA1C3-AD28-E9E7-3C51-C2510936D8BF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6983151" y="2235556"/>
                <a:ext cx="2367443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BFA1C3-AD28-E9E7-3C51-C2510936D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3"/>
                </p:custDataLst>
              </p:nvPr>
            </p:nvSpPr>
            <p:spPr>
              <a:xfrm>
                <a:off x="6983151" y="2235556"/>
                <a:ext cx="2367443" cy="778868"/>
              </a:xfrm>
              <a:prstGeom prst="rect">
                <a:avLst/>
              </a:prstGeom>
              <a:blipFill>
                <a:blip r:embed="rId44"/>
                <a:stretch>
                  <a:fillRect l="-16578" t="-112903" r="-3209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CF6111-1F5D-4993-3533-550DDFCD788F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4495573" y="1096654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59024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C2ADF-3021-7192-4880-323E115B0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424"/>
          <a:stretch>
            <a:fillRect/>
          </a:stretch>
        </p:blipFill>
        <p:spPr>
          <a:xfrm>
            <a:off x="1288865" y="1137992"/>
            <a:ext cx="3840217" cy="410877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26CDA9-0322-05BF-B7E0-D533171F69C5}"/>
              </a:ext>
            </a:extLst>
          </p:cNvPr>
          <p:cNvSpPr/>
          <p:nvPr/>
        </p:nvSpPr>
        <p:spPr>
          <a:xfrm>
            <a:off x="6775265" y="2964292"/>
            <a:ext cx="3658916" cy="929416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rbel" panose="020B0503020204020204" pitchFamily="34" charset="0"/>
              </a:rPr>
              <a:t>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90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42A65-D39F-13CF-76CD-6A276ADF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8A9B0F3-C6A3-7543-AFD1-C0024E05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Normal-form games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1D8CAB-611A-DC8E-BC20-007BDE4A036D}"/>
              </a:ext>
            </a:extLst>
          </p:cNvPr>
          <p:cNvCxnSpPr>
            <a:cxnSpLocks/>
          </p:cNvCxnSpPr>
          <p:nvPr/>
        </p:nvCxnSpPr>
        <p:spPr>
          <a:xfrm>
            <a:off x="1420586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3F00C7-A86F-AE38-6165-EF3F09E2BD8B}"/>
              </a:ext>
            </a:extLst>
          </p:cNvPr>
          <p:cNvSpPr/>
          <p:nvPr/>
        </p:nvSpPr>
        <p:spPr>
          <a:xfrm>
            <a:off x="764890" y="2065018"/>
            <a:ext cx="1311392" cy="347621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EE42BCD-CC81-089D-EBA4-6C24A5309441}"/>
              </a:ext>
            </a:extLst>
          </p:cNvPr>
          <p:cNvSpPr/>
          <p:nvPr/>
        </p:nvSpPr>
        <p:spPr>
          <a:xfrm>
            <a:off x="10004307" y="2065018"/>
            <a:ext cx="1311392" cy="347621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Swap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6FBA91-3E0C-8B86-EE82-8E184C6910F7}"/>
              </a:ext>
            </a:extLst>
          </p:cNvPr>
          <p:cNvCxnSpPr>
            <a:cxnSpLocks/>
          </p:cNvCxnSpPr>
          <p:nvPr/>
        </p:nvCxnSpPr>
        <p:spPr>
          <a:xfrm>
            <a:off x="10643507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9D3E54-C710-DBD6-7778-231232A86248}"/>
              </a:ext>
            </a:extLst>
          </p:cNvPr>
          <p:cNvSpPr txBox="1"/>
          <p:nvPr/>
        </p:nvSpPr>
        <p:spPr>
          <a:xfrm>
            <a:off x="1097280" y="3243030"/>
            <a:ext cx="12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Easy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3900BB-EE6E-3829-6AA4-A71405373BB0}"/>
              </a:ext>
            </a:extLst>
          </p:cNvPr>
          <p:cNvCxnSpPr>
            <a:cxnSpLocks/>
          </p:cNvCxnSpPr>
          <p:nvPr/>
        </p:nvCxnSpPr>
        <p:spPr>
          <a:xfrm>
            <a:off x="1069520" y="2908300"/>
            <a:ext cx="10033909" cy="0"/>
          </a:xfrm>
          <a:prstGeom prst="line">
            <a:avLst/>
          </a:prstGeom>
          <a:ln w="190500">
            <a:gradFill>
              <a:gsLst>
                <a:gs pos="0">
                  <a:schemeClr val="accent6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4C9594-3F3A-3AD7-92FC-27E63DB1FCE4}"/>
                  </a:ext>
                </a:extLst>
              </p:cNvPr>
              <p:cNvSpPr txBox="1"/>
              <p:nvPr/>
            </p:nvSpPr>
            <p:spPr>
              <a:xfrm>
                <a:off x="1198880" y="3594814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4C9594-3F3A-3AD7-92FC-27E63DB1F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0" y="3594814"/>
                <a:ext cx="340991" cy="307777"/>
              </a:xfrm>
              <a:prstGeom prst="rect">
                <a:avLst/>
              </a:prstGeom>
              <a:blipFill>
                <a:blip r:embed="rId3"/>
                <a:stretch>
                  <a:fillRect r="-16071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84BBA54-BA09-3093-E0C8-5D36B3ADDC57}"/>
              </a:ext>
            </a:extLst>
          </p:cNvPr>
          <p:cNvSpPr txBox="1"/>
          <p:nvPr/>
        </p:nvSpPr>
        <p:spPr>
          <a:xfrm>
            <a:off x="10372634" y="3244334"/>
            <a:ext cx="12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Easy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9DC2C1-720A-168A-A100-73AC93E84F5B}"/>
                  </a:ext>
                </a:extLst>
              </p:cNvPr>
              <p:cNvSpPr txBox="1"/>
              <p:nvPr/>
            </p:nvSpPr>
            <p:spPr>
              <a:xfrm>
                <a:off x="10474234" y="3596118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9DC2C1-720A-168A-A100-73AC93E84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4234" y="3596118"/>
                <a:ext cx="340991" cy="307777"/>
              </a:xfrm>
              <a:prstGeom prst="rect">
                <a:avLst/>
              </a:prstGeom>
              <a:blipFill>
                <a:blip r:embed="rId4"/>
                <a:stretch>
                  <a:fillRect r="-1785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3E0619E-C3FC-872E-81E8-12053505F760}"/>
              </a:ext>
            </a:extLst>
          </p:cNvPr>
          <p:cNvSpPr txBox="1"/>
          <p:nvPr/>
        </p:nvSpPr>
        <p:spPr>
          <a:xfrm>
            <a:off x="516960" y="4254369"/>
            <a:ext cx="170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Coarse correlated eq.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BB2473-1CEA-0D53-36FD-0E9E27684CE4}"/>
              </a:ext>
            </a:extLst>
          </p:cNvPr>
          <p:cNvSpPr txBox="1"/>
          <p:nvPr/>
        </p:nvSpPr>
        <p:spPr>
          <a:xfrm>
            <a:off x="9791092" y="4254368"/>
            <a:ext cx="170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Correlated eq.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EE3C50-6E7B-8C53-B157-0EA8390A1A13}"/>
                  </a:ext>
                </a:extLst>
              </p:cNvPr>
              <p:cNvSpPr txBox="1"/>
              <p:nvPr/>
            </p:nvSpPr>
            <p:spPr>
              <a:xfrm>
                <a:off x="8335345" y="534284"/>
                <a:ext cx="30184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Probability simplex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EE3C50-6E7B-8C53-B157-0EA8390A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345" y="534284"/>
                <a:ext cx="3018455" cy="369332"/>
              </a:xfrm>
              <a:prstGeom prst="rect">
                <a:avLst/>
              </a:prstGeom>
              <a:blipFill>
                <a:blip r:embed="rId5"/>
                <a:stretch>
                  <a:fillRect l="-3427" t="-26667" r="-524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7EFC475-788A-6343-164C-6B1BFA24D5DA}"/>
              </a:ext>
            </a:extLst>
          </p:cNvPr>
          <p:cNvSpPr/>
          <p:nvPr/>
        </p:nvSpPr>
        <p:spPr>
          <a:xfrm>
            <a:off x="8179989" y="404168"/>
            <a:ext cx="3275592" cy="614584"/>
          </a:xfrm>
          <a:prstGeom prst="roundRect">
            <a:avLst/>
          </a:prstGeom>
          <a:solidFill>
            <a:schemeClr val="bg1">
              <a:lumMod val="6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BDFD2-4828-A6FE-5E6B-2749787A0166}"/>
              </a:ext>
            </a:extLst>
          </p:cNvPr>
          <p:cNvSpPr txBox="1"/>
          <p:nvPr/>
        </p:nvSpPr>
        <p:spPr>
          <a:xfrm>
            <a:off x="8179989" y="6130666"/>
            <a:ext cx="371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[E.g., Blum &amp; Mansour, JMLR07 ; Hart &amp; Mas-Colell Econometrica00]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87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E93B1-B832-D646-F771-E9EFE4575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FA3E871-C884-7025-F8FA-66D0E33B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games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295BCD-CBDB-CE69-33F0-C543AF089357}"/>
              </a:ext>
            </a:extLst>
          </p:cNvPr>
          <p:cNvCxnSpPr>
            <a:cxnSpLocks/>
          </p:cNvCxnSpPr>
          <p:nvPr/>
        </p:nvCxnSpPr>
        <p:spPr>
          <a:xfrm>
            <a:off x="1420586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DFF8CC-0245-3C32-7E1C-22737CA78866}"/>
              </a:ext>
            </a:extLst>
          </p:cNvPr>
          <p:cNvSpPr/>
          <p:nvPr/>
        </p:nvSpPr>
        <p:spPr>
          <a:xfrm>
            <a:off x="764890" y="2065018"/>
            <a:ext cx="1311392" cy="347621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A8283E-C519-C52E-DC5D-5A51B3625EBB}"/>
              </a:ext>
            </a:extLst>
          </p:cNvPr>
          <p:cNvSpPr/>
          <p:nvPr/>
        </p:nvSpPr>
        <p:spPr>
          <a:xfrm>
            <a:off x="10004307" y="2065018"/>
            <a:ext cx="1311392" cy="347621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Swap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C19943-148A-083A-7BC7-4F6A64718F22}"/>
              </a:ext>
            </a:extLst>
          </p:cNvPr>
          <p:cNvCxnSpPr>
            <a:cxnSpLocks/>
          </p:cNvCxnSpPr>
          <p:nvPr/>
        </p:nvCxnSpPr>
        <p:spPr>
          <a:xfrm>
            <a:off x="10643507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B1EEA7-2C51-6B94-B1D8-BA24148D8085}"/>
              </a:ext>
            </a:extLst>
          </p:cNvPr>
          <p:cNvSpPr txBox="1"/>
          <p:nvPr/>
        </p:nvSpPr>
        <p:spPr>
          <a:xfrm>
            <a:off x="1097280" y="3243030"/>
            <a:ext cx="12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Easy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8FF6E0-7F9D-4B04-D1E1-3C5E0FB9A3A6}"/>
              </a:ext>
            </a:extLst>
          </p:cNvPr>
          <p:cNvCxnSpPr>
            <a:cxnSpLocks/>
          </p:cNvCxnSpPr>
          <p:nvPr/>
        </p:nvCxnSpPr>
        <p:spPr>
          <a:xfrm>
            <a:off x="1069520" y="2908300"/>
            <a:ext cx="10033909" cy="0"/>
          </a:xfrm>
          <a:prstGeom prst="line">
            <a:avLst/>
          </a:prstGeom>
          <a:ln w="190500">
            <a:gradFill>
              <a:gsLst>
                <a:gs pos="0">
                  <a:schemeClr val="accent6"/>
                </a:gs>
                <a:gs pos="85000">
                  <a:schemeClr val="accent1">
                    <a:lumMod val="45000"/>
                    <a:lumOff val="55000"/>
                  </a:scheme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8179FF-A047-078B-04B9-EDD5A7C4DFD3}"/>
                  </a:ext>
                </a:extLst>
              </p:cNvPr>
              <p:cNvSpPr txBox="1"/>
              <p:nvPr/>
            </p:nvSpPr>
            <p:spPr>
              <a:xfrm>
                <a:off x="1198880" y="3594814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8179FF-A047-078B-04B9-EDD5A7C4D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0" y="3594814"/>
                <a:ext cx="340991" cy="307777"/>
              </a:xfrm>
              <a:prstGeom prst="rect">
                <a:avLst/>
              </a:prstGeom>
              <a:blipFill>
                <a:blip r:embed="rId3"/>
                <a:stretch>
                  <a:fillRect r="-16071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021FB6-AFBD-DB01-259C-DD836531B5E1}"/>
              </a:ext>
            </a:extLst>
          </p:cNvPr>
          <p:cNvCxnSpPr>
            <a:cxnSpLocks/>
          </p:cNvCxnSpPr>
          <p:nvPr/>
        </p:nvCxnSpPr>
        <p:spPr>
          <a:xfrm>
            <a:off x="3253868" y="2573558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38AB5-38A9-F0EF-5EB4-BC08F0EB5FD1}"/>
              </a:ext>
            </a:extLst>
          </p:cNvPr>
          <p:cNvCxnSpPr>
            <a:cxnSpLocks/>
          </p:cNvCxnSpPr>
          <p:nvPr/>
        </p:nvCxnSpPr>
        <p:spPr>
          <a:xfrm>
            <a:off x="3522809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788BEB-7351-5612-050F-5ED6D7AFB7E9}"/>
              </a:ext>
            </a:extLst>
          </p:cNvPr>
          <p:cNvCxnSpPr>
            <a:cxnSpLocks/>
          </p:cNvCxnSpPr>
          <p:nvPr/>
        </p:nvCxnSpPr>
        <p:spPr>
          <a:xfrm>
            <a:off x="5055774" y="2573558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67BC1ED-ABC2-F257-CA73-902F1EF62A48}"/>
              </a:ext>
            </a:extLst>
          </p:cNvPr>
          <p:cNvSpPr/>
          <p:nvPr/>
        </p:nvSpPr>
        <p:spPr>
          <a:xfrm>
            <a:off x="4225266" y="3316009"/>
            <a:ext cx="1870734" cy="633690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transformations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F039050-2C89-2744-74FF-B45C70D79B4A}"/>
              </a:ext>
            </a:extLst>
          </p:cNvPr>
          <p:cNvSpPr/>
          <p:nvPr/>
        </p:nvSpPr>
        <p:spPr>
          <a:xfrm>
            <a:off x="2172348" y="3316009"/>
            <a:ext cx="1870734" cy="633690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(Coarse) trigger deviations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EA0004-383E-D4FA-AFD5-6E5EFBFD08DF}"/>
              </a:ext>
            </a:extLst>
          </p:cNvPr>
          <p:cNvCxnSpPr>
            <a:cxnSpLocks/>
          </p:cNvCxnSpPr>
          <p:nvPr/>
        </p:nvCxnSpPr>
        <p:spPr>
          <a:xfrm>
            <a:off x="7023527" y="2573558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9D365FE-E0E8-2E74-ACB3-E4A3A743ADC4}"/>
              </a:ext>
            </a:extLst>
          </p:cNvPr>
          <p:cNvSpPr/>
          <p:nvPr/>
        </p:nvSpPr>
        <p:spPr>
          <a:xfrm>
            <a:off x="6228880" y="3318157"/>
            <a:ext cx="1870734" cy="633690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Polynomial swap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C928EF-D710-723B-2529-0477D3C54754}"/>
                  </a:ext>
                </a:extLst>
              </p:cNvPr>
              <p:cNvSpPr txBox="1"/>
              <p:nvPr/>
            </p:nvSpPr>
            <p:spPr>
              <a:xfrm>
                <a:off x="2949761" y="4022672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C928EF-D710-723B-2529-0477D3C54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61" y="4022672"/>
                <a:ext cx="340991" cy="307777"/>
              </a:xfrm>
              <a:prstGeom prst="rect">
                <a:avLst/>
              </a:prstGeom>
              <a:blipFill>
                <a:blip r:embed="rId4"/>
                <a:stretch>
                  <a:fillRect r="-16071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DA25C7-6445-9F26-00B2-6D26D17CD045}"/>
                  </a:ext>
                </a:extLst>
              </p:cNvPr>
              <p:cNvSpPr txBox="1"/>
              <p:nvPr/>
            </p:nvSpPr>
            <p:spPr>
              <a:xfrm>
                <a:off x="4913031" y="4022671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DA25C7-6445-9F26-00B2-6D26D17CD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031" y="4022671"/>
                <a:ext cx="340991" cy="307777"/>
              </a:xfrm>
              <a:prstGeom prst="rect">
                <a:avLst/>
              </a:prstGeom>
              <a:blipFill>
                <a:blip r:embed="rId5"/>
                <a:stretch>
                  <a:fillRect r="-16071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63E445-30E3-B197-B5DC-6EEBDE53B17A}"/>
                  </a:ext>
                </a:extLst>
              </p:cNvPr>
              <p:cNvSpPr txBox="1"/>
              <p:nvPr/>
            </p:nvSpPr>
            <p:spPr>
              <a:xfrm>
                <a:off x="6927503" y="4012741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63E445-30E3-B197-B5DC-6EEBDE53B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503" y="4012741"/>
                <a:ext cx="340991" cy="307777"/>
              </a:xfrm>
              <a:prstGeom prst="rect">
                <a:avLst/>
              </a:prstGeom>
              <a:blipFill>
                <a:blip r:embed="rId6"/>
                <a:stretch>
                  <a:fillRect r="-1785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03ABFBD-F062-C62A-B2E1-87EB520B4173}"/>
              </a:ext>
            </a:extLst>
          </p:cNvPr>
          <p:cNvSpPr txBox="1"/>
          <p:nvPr/>
        </p:nvSpPr>
        <p:spPr>
          <a:xfrm>
            <a:off x="2267841" y="4521330"/>
            <a:ext cx="1704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Extensive form (coarse) correlated eq.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C1530D-D59A-7D7E-2617-9C47A01C0894}"/>
              </a:ext>
            </a:extLst>
          </p:cNvPr>
          <p:cNvSpPr txBox="1"/>
          <p:nvPr/>
        </p:nvSpPr>
        <p:spPr>
          <a:xfrm>
            <a:off x="4253690" y="4521330"/>
            <a:ext cx="170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Linear correlated eq.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345A5C-DEEA-AE36-89B0-161972C06B0D}"/>
              </a:ext>
            </a:extLst>
          </p:cNvPr>
          <p:cNvSpPr txBox="1"/>
          <p:nvPr/>
        </p:nvSpPr>
        <p:spPr>
          <a:xfrm>
            <a:off x="9791092" y="3321248"/>
            <a:ext cx="170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Hard to </a:t>
            </a:r>
            <a:r>
              <a:rPr lang="en-US" i="1" dirty="0">
                <a:latin typeface="Corbel" panose="020B0503020204020204" pitchFamily="34" charset="0"/>
              </a:rPr>
              <a:t>online learn </a:t>
            </a:r>
            <a:r>
              <a:rPr lang="en-US" dirty="0">
                <a:latin typeface="Corbel" panose="020B0503020204020204" pitchFamily="34" charset="0"/>
              </a:rPr>
              <a:t>at meaningfully sublinear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6BB44F0-BD3C-124A-D23C-9FE2A500C72B}"/>
                  </a:ext>
                </a:extLst>
              </p:cNvPr>
              <p:cNvSpPr txBox="1"/>
              <p:nvPr/>
            </p:nvSpPr>
            <p:spPr>
              <a:xfrm>
                <a:off x="7575380" y="529766"/>
                <a:ext cx="37403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Sequence-form polytope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6BB44F0-BD3C-124A-D23C-9FE2A500C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380" y="529766"/>
                <a:ext cx="3740319" cy="369332"/>
              </a:xfrm>
              <a:prstGeom prst="rect">
                <a:avLst/>
              </a:prstGeom>
              <a:blipFill>
                <a:blip r:embed="rId7"/>
                <a:stretch>
                  <a:fillRect l="-2936" t="-26667" r="-4405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058EC68-EE39-1EDF-F909-92DD8851E82F}"/>
              </a:ext>
            </a:extLst>
          </p:cNvPr>
          <p:cNvSpPr/>
          <p:nvPr/>
        </p:nvSpPr>
        <p:spPr>
          <a:xfrm>
            <a:off x="7328647" y="404168"/>
            <a:ext cx="4126934" cy="614584"/>
          </a:xfrm>
          <a:prstGeom prst="roundRect">
            <a:avLst/>
          </a:prstGeom>
          <a:solidFill>
            <a:schemeClr val="bg1">
              <a:lumMod val="6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23167-EBC0-0500-D7B2-CD58AB85AB15}"/>
              </a:ext>
            </a:extLst>
          </p:cNvPr>
          <p:cNvSpPr txBox="1"/>
          <p:nvPr/>
        </p:nvSpPr>
        <p:spPr>
          <a:xfrm>
            <a:off x="10004307" y="4415123"/>
            <a:ext cx="195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GSZ 25]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15080-8AB5-B3B8-72A9-05542099AA42}"/>
              </a:ext>
            </a:extLst>
          </p:cNvPr>
          <p:cNvSpPr txBox="1"/>
          <p:nvPr/>
        </p:nvSpPr>
        <p:spPr>
          <a:xfrm>
            <a:off x="2172348" y="5444660"/>
            <a:ext cx="18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CMG JACM22]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8FF0-1CE0-0C5E-BD46-6B77AA0B7688}"/>
              </a:ext>
            </a:extLst>
          </p:cNvPr>
          <p:cNvSpPr txBox="1"/>
          <p:nvPr/>
        </p:nvSpPr>
        <p:spPr>
          <a:xfrm>
            <a:off x="4270333" y="5246354"/>
            <a:ext cx="18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P NeurIPS23]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9EF4A-23BC-D54A-A27F-A9297E19C59A}"/>
              </a:ext>
            </a:extLst>
          </p:cNvPr>
          <p:cNvSpPr txBox="1"/>
          <p:nvPr/>
        </p:nvSpPr>
        <p:spPr>
          <a:xfrm>
            <a:off x="4358147" y="5523353"/>
            <a:ext cx="18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S ICLR24]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13696-F57A-9C51-B05A-75B21AB51900}"/>
              </a:ext>
            </a:extLst>
          </p:cNvPr>
          <p:cNvSpPr txBox="1"/>
          <p:nvPr/>
        </p:nvSpPr>
        <p:spPr>
          <a:xfrm>
            <a:off x="6171735" y="4361703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[ZA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S NeurIPS24]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71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56BF4-F7EC-03F2-E06A-AF247F024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8F3874B-AA42-3156-55E9-4E695003DBFD}"/>
              </a:ext>
            </a:extLst>
          </p:cNvPr>
          <p:cNvSpPr/>
          <p:nvPr/>
        </p:nvSpPr>
        <p:spPr>
          <a:xfrm>
            <a:off x="8139648" y="404168"/>
            <a:ext cx="3275592" cy="614584"/>
          </a:xfrm>
          <a:prstGeom prst="roundRect">
            <a:avLst/>
          </a:prstGeom>
          <a:solidFill>
            <a:schemeClr val="bg1">
              <a:lumMod val="6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6F26DBF-F68B-9824-5C64-6DE815BE95A7}"/>
              </a:ext>
            </a:extLst>
          </p:cNvPr>
          <p:cNvSpPr/>
          <p:nvPr/>
        </p:nvSpPr>
        <p:spPr>
          <a:xfrm>
            <a:off x="838201" y="4066674"/>
            <a:ext cx="10515600" cy="2502568"/>
          </a:xfrm>
          <a:prstGeom prst="roundRect">
            <a:avLst>
              <a:gd name="adj" fmla="val 11218"/>
            </a:avLst>
          </a:prstGeom>
          <a:solidFill>
            <a:srgbClr val="000000">
              <a:alpha val="66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9D92F3-5EC9-97C0-A775-61B90A83CDC3}"/>
              </a:ext>
            </a:extLst>
          </p:cNvPr>
          <p:cNvCxnSpPr>
            <a:cxnSpLocks/>
          </p:cNvCxnSpPr>
          <p:nvPr/>
        </p:nvCxnSpPr>
        <p:spPr>
          <a:xfrm>
            <a:off x="1420586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FE3A13F-BE63-87B9-5363-33F193A3103B}"/>
              </a:ext>
            </a:extLst>
          </p:cNvPr>
          <p:cNvSpPr/>
          <p:nvPr/>
        </p:nvSpPr>
        <p:spPr>
          <a:xfrm>
            <a:off x="764890" y="2065018"/>
            <a:ext cx="1311392" cy="347621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External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AFECBA2-C187-62CA-1060-05D73E43FFCF}"/>
              </a:ext>
            </a:extLst>
          </p:cNvPr>
          <p:cNvSpPr/>
          <p:nvPr/>
        </p:nvSpPr>
        <p:spPr>
          <a:xfrm>
            <a:off x="10004307" y="2065018"/>
            <a:ext cx="1311392" cy="347621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Swap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BAC4F-5925-6BF8-9458-36FCA764536E}"/>
              </a:ext>
            </a:extLst>
          </p:cNvPr>
          <p:cNvCxnSpPr>
            <a:cxnSpLocks/>
          </p:cNvCxnSpPr>
          <p:nvPr/>
        </p:nvCxnSpPr>
        <p:spPr>
          <a:xfrm>
            <a:off x="10643507" y="2573564"/>
            <a:ext cx="0" cy="669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6B21FD5B-3456-7FA5-C6A3-B68BF60C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case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870AF4-BE52-1A41-0DB7-64CA6B977978}"/>
              </a:ext>
            </a:extLst>
          </p:cNvPr>
          <p:cNvSpPr txBox="1"/>
          <p:nvPr/>
        </p:nvSpPr>
        <p:spPr>
          <a:xfrm>
            <a:off x="1097280" y="3243030"/>
            <a:ext cx="12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Easy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65D69A-62F9-E36C-0832-C2DB204765E6}"/>
              </a:ext>
            </a:extLst>
          </p:cNvPr>
          <p:cNvSpPr/>
          <p:nvPr/>
        </p:nvSpPr>
        <p:spPr>
          <a:xfrm>
            <a:off x="1571208" y="4282707"/>
            <a:ext cx="7112395" cy="929416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F5A6C-21DD-DE58-523F-9C5C6C250E14}"/>
              </a:ext>
            </a:extLst>
          </p:cNvPr>
          <p:cNvSpPr txBox="1"/>
          <p:nvPr/>
        </p:nvSpPr>
        <p:spPr>
          <a:xfrm>
            <a:off x="1872206" y="4346315"/>
            <a:ext cx="6719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Q1</a:t>
            </a:r>
            <a:r>
              <a:rPr lang="en-US" sz="2400" b="1" dirty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effectLst/>
                <a:latin typeface="Corbel" panose="020B0503020204020204" pitchFamily="34" charset="0"/>
              </a:rPr>
              <a:t>What is the strongest notion of Phi-regret that is easy to keep under control efficiently?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7A9846-9B93-FBB0-4F9D-B7AD280E900F}"/>
              </a:ext>
            </a:extLst>
          </p:cNvPr>
          <p:cNvCxnSpPr>
            <a:cxnSpLocks/>
          </p:cNvCxnSpPr>
          <p:nvPr/>
        </p:nvCxnSpPr>
        <p:spPr>
          <a:xfrm>
            <a:off x="1069520" y="2908300"/>
            <a:ext cx="10033909" cy="0"/>
          </a:xfrm>
          <a:prstGeom prst="line">
            <a:avLst/>
          </a:prstGeom>
          <a:ln w="190500">
            <a:gradFill>
              <a:gsLst>
                <a:gs pos="0">
                  <a:schemeClr val="accent6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100000">
                  <a:srgbClr val="C00000"/>
                </a:gs>
              </a:gsLst>
              <a:lin ang="0" scaled="0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15838A-E9D7-01BE-99D3-3AD74052C37E}"/>
              </a:ext>
            </a:extLst>
          </p:cNvPr>
          <p:cNvSpPr/>
          <p:nvPr/>
        </p:nvSpPr>
        <p:spPr>
          <a:xfrm>
            <a:off x="1198880" y="2735576"/>
            <a:ext cx="3352792" cy="34762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7BD1BA-C566-CEA5-DACF-4F5AA70F36E6}"/>
              </a:ext>
            </a:extLst>
          </p:cNvPr>
          <p:cNvSpPr txBox="1"/>
          <p:nvPr/>
        </p:nvSpPr>
        <p:spPr>
          <a:xfrm>
            <a:off x="4178380" y="1623990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This talk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28F6B7B-8F98-1AFF-9F2B-ED4A916A4F2F}"/>
              </a:ext>
            </a:extLst>
          </p:cNvPr>
          <p:cNvSpPr/>
          <p:nvPr/>
        </p:nvSpPr>
        <p:spPr>
          <a:xfrm>
            <a:off x="8628398" y="2723640"/>
            <a:ext cx="2302783" cy="3595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693C33-7123-8B62-CB37-6919E35E40D3}"/>
              </a:ext>
            </a:extLst>
          </p:cNvPr>
          <p:cNvSpPr txBox="1"/>
          <p:nvPr/>
        </p:nvSpPr>
        <p:spPr>
          <a:xfrm>
            <a:off x="7161201" y="1573457"/>
            <a:ext cx="274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Recent exciting results</a:t>
            </a:r>
            <a:b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PTASes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22ED7D-7D9C-A394-3DC8-DDE2DFE75D3C}"/>
              </a:ext>
            </a:extLst>
          </p:cNvPr>
          <p:cNvGrpSpPr/>
          <p:nvPr/>
        </p:nvGrpSpPr>
        <p:grpSpPr>
          <a:xfrm>
            <a:off x="8222800" y="2057240"/>
            <a:ext cx="1051920" cy="575640"/>
            <a:chOff x="8222800" y="2463640"/>
            <a:chExt cx="1051920" cy="57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C7B78AB-08B1-41B5-9476-ED6A2B221618}"/>
                    </a:ext>
                  </a:extLst>
                </p14:cNvPr>
                <p14:cNvContentPartPr/>
                <p14:nvPr/>
              </p14:nvContentPartPr>
              <p14:xfrm>
                <a:off x="8222800" y="2463640"/>
                <a:ext cx="1042200" cy="550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C7B78AB-08B1-41B5-9476-ED6A2B22161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13800" y="2454640"/>
                  <a:ext cx="10598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0813AF2-96CF-8EFF-9581-A0BDB143B391}"/>
                    </a:ext>
                  </a:extLst>
                </p14:cNvPr>
                <p14:cNvContentPartPr/>
                <p14:nvPr/>
              </p14:nvContentPartPr>
              <p14:xfrm>
                <a:off x="8998960" y="2980600"/>
                <a:ext cx="275760" cy="58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0813AF2-96CF-8EFF-9581-A0BDB143B39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989948" y="2971600"/>
                  <a:ext cx="293423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6095EC-4D39-D7AB-E0BD-3DCFFD6600D2}"/>
              </a:ext>
            </a:extLst>
          </p:cNvPr>
          <p:cNvGrpSpPr/>
          <p:nvPr/>
        </p:nvGrpSpPr>
        <p:grpSpPr>
          <a:xfrm>
            <a:off x="3854920" y="2176400"/>
            <a:ext cx="851400" cy="467640"/>
            <a:chOff x="3854920" y="2582800"/>
            <a:chExt cx="851400" cy="46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4C7B867-43FF-BA10-9901-899BFE9ED2CB}"/>
                    </a:ext>
                  </a:extLst>
                </p14:cNvPr>
                <p14:cNvContentPartPr/>
                <p14:nvPr/>
              </p14:nvContentPartPr>
              <p14:xfrm>
                <a:off x="3854920" y="2582800"/>
                <a:ext cx="851400" cy="450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4C7B867-43FF-BA10-9901-899BFE9ED2C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45920" y="2573800"/>
                  <a:ext cx="8690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392894F-54A6-CA25-735D-57D136B3D776}"/>
                    </a:ext>
                  </a:extLst>
                </p14:cNvPr>
                <p14:cNvContentPartPr/>
                <p14:nvPr/>
              </p14:nvContentPartPr>
              <p14:xfrm>
                <a:off x="3876520" y="3050080"/>
                <a:ext cx="1890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392894F-54A6-CA25-735D-57D136B3D77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67537" y="3041080"/>
                  <a:ext cx="206606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899BBEB-82FC-5B35-3149-77ABE0F04F49}"/>
              </a:ext>
            </a:extLst>
          </p:cNvPr>
          <p:cNvSpPr txBox="1"/>
          <p:nvPr/>
        </p:nvSpPr>
        <p:spPr>
          <a:xfrm>
            <a:off x="8820221" y="4830370"/>
            <a:ext cx="24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</a:rPr>
              <a:t>(Meaningfully sublinear)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87272A-0469-868F-29D1-EB75329433D1}"/>
                  </a:ext>
                </a:extLst>
              </p:cNvPr>
              <p:cNvSpPr txBox="1"/>
              <p:nvPr/>
            </p:nvSpPr>
            <p:spPr>
              <a:xfrm>
                <a:off x="10380486" y="3363138"/>
                <a:ext cx="526041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87272A-0469-868F-29D1-EB7532943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486" y="3363138"/>
                <a:ext cx="526041" cy="5671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AC235B-AE34-6A7A-572F-4BACF5DC5A03}"/>
                  </a:ext>
                </a:extLst>
              </p:cNvPr>
              <p:cNvSpPr txBox="1"/>
              <p:nvPr/>
            </p:nvSpPr>
            <p:spPr>
              <a:xfrm>
                <a:off x="1198880" y="3594814"/>
                <a:ext cx="3409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AC235B-AE34-6A7A-572F-4BACF5DC5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880" y="3594814"/>
                <a:ext cx="340991" cy="307777"/>
              </a:xfrm>
              <a:prstGeom prst="rect">
                <a:avLst/>
              </a:prstGeom>
              <a:blipFill>
                <a:blip r:embed="rId12"/>
                <a:stretch>
                  <a:fillRect r="-16071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8E89AFF5-3680-51E1-6149-B73ACD394839}"/>
              </a:ext>
            </a:extLst>
          </p:cNvPr>
          <p:cNvSpPr txBox="1"/>
          <p:nvPr/>
        </p:nvSpPr>
        <p:spPr>
          <a:xfrm>
            <a:off x="5901553" y="1919071"/>
            <a:ext cx="27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7AEFEC-C472-044A-E5B6-7222641B1375}"/>
                  </a:ext>
                </a:extLst>
              </p14:cNvPr>
              <p14:cNvContentPartPr/>
              <p14:nvPr/>
            </p14:nvContentPartPr>
            <p14:xfrm>
              <a:off x="5961853" y="2342874"/>
              <a:ext cx="226800" cy="116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7AEFEC-C472-044A-E5B6-7222641B137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43853" y="2234874"/>
                <a:ext cx="262440" cy="1377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084534-4896-425A-B8FD-38DF4F418B38}"/>
              </a:ext>
            </a:extLst>
          </p:cNvPr>
          <p:cNvSpPr/>
          <p:nvPr/>
        </p:nvSpPr>
        <p:spPr>
          <a:xfrm>
            <a:off x="1571208" y="5432820"/>
            <a:ext cx="7112395" cy="92941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CB2CA-7734-DF61-6F9E-64CCB62A2110}"/>
              </a:ext>
            </a:extLst>
          </p:cNvPr>
          <p:cNvSpPr txBox="1"/>
          <p:nvPr/>
        </p:nvSpPr>
        <p:spPr>
          <a:xfrm>
            <a:off x="1872206" y="5496428"/>
            <a:ext cx="6719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orbel" panose="020B0503020204020204" pitchFamily="34" charset="0"/>
              </a:rPr>
              <a:t>Q2</a:t>
            </a:r>
            <a:r>
              <a:rPr lang="en-US" sz="2400" b="1" dirty="0">
                <a:solidFill>
                  <a:srgbClr val="7030A0"/>
                </a:solidFill>
                <a:effectLst/>
                <a:latin typeface="Corbel" panose="020B0503020204020204" pitchFamily="34" charset="0"/>
              </a:rPr>
              <a:t>: </a:t>
            </a:r>
            <a:r>
              <a:rPr lang="en-US" sz="2400" dirty="0">
                <a:solidFill>
                  <a:srgbClr val="7030A0"/>
                </a:solidFill>
                <a:effectLst/>
                <a:latin typeface="Corbel" panose="020B0503020204020204" pitchFamily="34" charset="0"/>
              </a:rPr>
              <a:t>What is the strongest notion of Phi-equilibrium that can be computed efficiently?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1A7502-ABAE-7A8D-B51E-C9A4415A5222}"/>
                  </a:ext>
                </a:extLst>
              </p:cNvPr>
              <p:cNvSpPr txBox="1"/>
              <p:nvPr/>
            </p:nvSpPr>
            <p:spPr>
              <a:xfrm>
                <a:off x="8777926" y="5862269"/>
                <a:ext cx="2495926" cy="48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-</a:t>
                </a:r>
                <a:r>
                  <a:rPr lang="en-US" b="0" dirty="0" err="1">
                    <a:solidFill>
                      <a:srgbClr val="7030A0"/>
                    </a:solidFill>
                  </a:rPr>
                  <a:t>approx</a:t>
                </a:r>
                <a:r>
                  <a:rPr lang="en-US" b="0" dirty="0">
                    <a:solidFill>
                      <a:srgbClr val="7030A0"/>
                    </a:solidFill>
                  </a:rPr>
                  <a:t>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Corbel" panose="020B0503020204020204" pitchFamily="34" charset="0"/>
                  </a:rPr>
                  <a:t> time)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1A7502-ABAE-7A8D-B51E-C9A4415A5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926" y="5862269"/>
                <a:ext cx="2495926" cy="484813"/>
              </a:xfrm>
              <a:prstGeom prst="rect">
                <a:avLst/>
              </a:prstGeom>
              <a:blipFill>
                <a:blip r:embed="rId15"/>
                <a:stretch>
                  <a:fillRect l="-2200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CCBF55D-7058-0C31-E8F4-D837565A4693}"/>
              </a:ext>
            </a:extLst>
          </p:cNvPr>
          <p:cNvSpPr txBox="1"/>
          <p:nvPr/>
        </p:nvSpPr>
        <p:spPr>
          <a:xfrm rot="16200000">
            <a:off x="397003" y="484427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This talk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8BCDD8-C5E7-6008-77B1-31D6481054FB}"/>
                  </a:ext>
                </a:extLst>
              </p:cNvPr>
              <p:cNvSpPr txBox="1"/>
              <p:nvPr/>
            </p:nvSpPr>
            <p:spPr>
              <a:xfrm>
                <a:off x="8335345" y="534284"/>
                <a:ext cx="28720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latin typeface="Corbel" panose="020B0503020204020204" pitchFamily="34" charset="0"/>
                  </a:rPr>
                  <a:t> convex and compact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8BCDD8-C5E7-6008-77B1-31D648105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345" y="534284"/>
                <a:ext cx="2872068" cy="369332"/>
              </a:xfrm>
              <a:prstGeom prst="rect">
                <a:avLst/>
              </a:prstGeom>
              <a:blipFill>
                <a:blip r:embed="rId16"/>
                <a:stretch>
                  <a:fillRect l="-3609" t="-26667" r="-573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7EB95D2-9FF6-619F-8C4F-77D83CC866D2}"/>
              </a:ext>
            </a:extLst>
          </p:cNvPr>
          <p:cNvSpPr txBox="1"/>
          <p:nvPr/>
        </p:nvSpPr>
        <p:spPr>
          <a:xfrm>
            <a:off x="9924891" y="1004902"/>
            <a:ext cx="196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(Oracle access)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79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642F9-77C3-8ADC-5ED7-C5F19FD93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BA35-490B-0FEF-EAB8-85436E3A916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Spilling the 🫘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F29C71-1B76-263C-1519-11A6B8B94FC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91916" y="1532954"/>
            <a:ext cx="2816509" cy="777108"/>
          </a:xfrm>
          <a:prstGeom prst="roundRect">
            <a:avLst/>
          </a:prstGeom>
          <a:solidFill>
            <a:schemeClr val="accent6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rbel" panose="020B0503020204020204" pitchFamily="34" charset="0"/>
              </a:rPr>
              <a:t>Linear </a:t>
            </a:r>
            <a:r>
              <a:rPr lang="en-US" dirty="0">
                <a:solidFill>
                  <a:schemeClr val="tx1"/>
                </a:solidFill>
                <a:latin typeface="Corbel" panose="020B0503020204020204" pitchFamily="34" charset="0"/>
              </a:rPr>
              <a:t>swap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6167D-7A35-E576-EC40-60603DFDA2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82599" y="1502098"/>
            <a:ext cx="547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technically involved!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8DDE80-C0DF-5AFB-0027-42E35348906F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5013158" y="1114927"/>
            <a:ext cx="0" cy="537410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51720E5-8862-C352-8A25-99B396BE265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16200000">
            <a:off x="-20053" y="3119233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F0948-AF2E-35E9-EEB6-A9859616A0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00000">
            <a:off x="10495548" y="3561884"/>
            <a:ext cx="171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Techniques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D62D1-4903-354B-2ECF-66BD0DAFE9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66127" y="2313356"/>
            <a:ext cx="21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FPS STOC25]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128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7"/>
  <p:tag name="PPSPLIT_DON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  <p:tag name="PPSPLIT_DONE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  <p:tag name="PPSPLIT_DONE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  <p:tag name="PPSPLIT_DON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0"/>
  <p:tag name="PPSPLIT_DON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0"/>
  <p:tag name="PPSPLIT_DON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0"/>
  <p:tag name="PPSPLIT_DON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  <p:tag name="PPSPLIT_DON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  <p:tag name="PPSPLIT_DONE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  <p:tag name="PPSPLIT_DONE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  <p:tag name="PPSPLIT_DON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5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8"/>
  <p:tag name="PPSPLIT_DON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9"/>
  <p:tag name="PPSPLIT_DONE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9"/>
  <p:tag name="PPSPLIT_DONE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1"/>
  <p:tag name="PPSPLIT_DON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6"/>
  <p:tag name="PPSPLIT_DON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7"/>
  <p:tag name="PPSPLIT_DON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7"/>
  <p:tag name="PPSPLIT_DONE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2618</Words>
  <Application>Microsoft Macintosh PowerPoint</Application>
  <PresentationFormat>Widescreen</PresentationFormat>
  <Paragraphs>429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Aptos</vt:lpstr>
      <vt:lpstr>Aptos Display</vt:lpstr>
      <vt:lpstr>Arial</vt:lpstr>
      <vt:lpstr>Cambria Math</vt:lpstr>
      <vt:lpstr>Corbel</vt:lpstr>
      <vt:lpstr>Neue Haas Grotesk Text Pro</vt:lpstr>
      <vt:lpstr>Office Theme</vt:lpstr>
      <vt:lpstr>What is the strongest notion of regret that can be kept meaningfully sublinear in convex games?</vt:lpstr>
      <vt:lpstr>Regret minimization</vt:lpstr>
      <vt:lpstr>Regret minimization</vt:lpstr>
      <vt:lpstr>Regret minimization</vt:lpstr>
      <vt:lpstr>Regret minimization</vt:lpstr>
      <vt:lpstr>Normal-form games</vt:lpstr>
      <vt:lpstr>Sequential games</vt:lpstr>
      <vt:lpstr>The general case</vt:lpstr>
      <vt:lpstr>Spilling the 🫘</vt:lpstr>
      <vt:lpstr>Spilling the 🫘</vt:lpstr>
      <vt:lpstr>Spilling the 🫘</vt:lpstr>
      <vt:lpstr>Spilling the 🫘</vt:lpstr>
      <vt:lpstr>Spilling the 🫘</vt:lpstr>
      <vt:lpstr>Spilling the 🫘</vt:lpstr>
      <vt:lpstr>GGM’s construction</vt:lpstr>
      <vt:lpstr>GGM’s construction</vt:lpstr>
      <vt:lpstr>GGM’s construction</vt:lpstr>
      <vt:lpstr>GGM’s construction</vt:lpstr>
      <vt:lpstr>GGM’s construction</vt:lpstr>
      <vt:lpstr>Semiseparation</vt:lpstr>
      <vt:lpstr>Semiseparation</vt:lpstr>
      <vt:lpstr>Semiseparation</vt:lpstr>
      <vt:lpstr>Constructing the semiseparation oracle</vt:lpstr>
      <vt:lpstr>Constructing the semiseparation oracle</vt:lpstr>
      <vt:lpstr>Constructing the semiseparation oracle</vt:lpstr>
      <vt:lpstr>Constructing the semiseparation oracle</vt:lpstr>
      <vt:lpstr>Using the semiseparation oracle</vt:lpstr>
      <vt:lpstr>The algorithm’s idea</vt:lpstr>
      <vt:lpstr>From learning to efficient equilibrium computation</vt:lpstr>
      <vt:lpstr>PowerPoint Presentation</vt:lpstr>
      <vt:lpstr>Sketch of proof</vt:lpstr>
      <vt:lpstr>The extension to low-degree polynomials</vt:lpstr>
      <vt:lpstr>The extension to low-degree polynomials</vt:lpstr>
      <vt:lpstr>The extension to low-degree polynomials</vt:lpstr>
      <vt:lpstr>The extension to low-degree polynomials</vt:lpstr>
      <vt:lpstr>The extension to low-degree polynomials</vt:lpstr>
      <vt:lpstr>The extension to nonlinear transformations</vt:lpstr>
      <vt:lpstr>The extension to nonlinear transformations</vt:lpstr>
      <vt:lpstr>Beyond games</vt:lpstr>
      <vt:lpstr>“Expected” VI solutions</vt:lpstr>
      <vt:lpstr>“Expected” VI solutions</vt:lpstr>
      <vt:lpstr>“Expected” VI solutions</vt:lpstr>
      <vt:lpstr>“Expected” VI solutions</vt:lpstr>
      <vt:lpstr>“Expected” VI solutions</vt:lpstr>
      <vt:lpstr>Polynomial-time solution of VIs with Minty points</vt:lpstr>
      <vt:lpstr>Polynomial-time solution of VIs with Minty points</vt:lpstr>
      <vt:lpstr>Polynomial-time solution of VIs with Minty points</vt:lpstr>
      <vt:lpstr>Wrapping up</vt:lpstr>
      <vt:lpstr>The students that make this possible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Gabriele Farina</dc:creator>
  <cp:lastModifiedBy>Gabriele Farina</cp:lastModifiedBy>
  <cp:revision>4</cp:revision>
  <dcterms:created xsi:type="dcterms:W3CDTF">2025-07-09T21:13:26Z</dcterms:created>
  <dcterms:modified xsi:type="dcterms:W3CDTF">2025-11-05T06:43:51Z</dcterms:modified>
</cp:coreProperties>
</file>