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74" r:id="rId4"/>
    <p:sldId id="276" r:id="rId5"/>
    <p:sldId id="275" r:id="rId6"/>
    <p:sldId id="278" r:id="rId7"/>
    <p:sldId id="296" r:id="rId8"/>
    <p:sldId id="297" r:id="rId9"/>
    <p:sldId id="277" r:id="rId10"/>
    <p:sldId id="279" r:id="rId11"/>
    <p:sldId id="280" r:id="rId12"/>
    <p:sldId id="281" r:id="rId13"/>
    <p:sldId id="282" r:id="rId14"/>
    <p:sldId id="271" r:id="rId15"/>
    <p:sldId id="269" r:id="rId16"/>
    <p:sldId id="283" r:id="rId17"/>
    <p:sldId id="284" r:id="rId18"/>
    <p:sldId id="286" r:id="rId19"/>
    <p:sldId id="298" r:id="rId20"/>
    <p:sldId id="285" r:id="rId21"/>
    <p:sldId id="288" r:id="rId22"/>
    <p:sldId id="289" r:id="rId2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63" d="100"/>
          <a:sy n="63" d="100"/>
        </p:scale>
        <p:origin x="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01CE9-308E-45AC-B85C-87E9723C9C0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BDEE12-BBE9-464C-B95F-4F100BE369AE}" type="pres">
      <dgm:prSet presAssocID="{15401CE9-308E-45AC-B85C-87E9723C9C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49EC8-71FD-4579-911F-1F82AA6B2C5A}" type="presOf" srcId="{15401CE9-308E-45AC-B85C-87E9723C9C03}" destId="{25BDEE12-BBE9-464C-B95F-4F100BE369A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1339-F8EE-FBA4-DE41-4E9CBB668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07E22-B619-E9C3-4D0D-E9622717D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E4115-CA72-1116-275B-28490C50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71AC-5CDD-30DA-368B-2E2C44E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42AE0-8D8C-E5ED-6388-3956962A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844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AD2B-E501-DB2D-5BAF-2FC419B8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23683-5DF5-988D-69D5-6047A32CC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404F-716E-CBCD-3DB0-D9CCE0ED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CAAE-ECD2-ACAA-62EB-7A7AB8F4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FA289-5596-B0FF-85FA-AEA94C8D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086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5F3BE-D058-32DD-259C-C222D5D5A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1A18D-110F-7F2B-E387-9C72048AB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AC9C8-7DF6-6ABD-E9F5-A92D860B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38D87-2C11-D8A9-595C-2459D102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66C0C-E241-EE87-480C-5308CE1E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089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B16B-72EB-6665-A5AF-7B5D078F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019F-C485-2C91-0BDC-42F43AFA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6A6F-0A6A-9905-A6BD-8E693B2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288B-3D5F-3611-2AF3-D27C39E8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49CF0-78F3-E225-CA7B-C55C4C5D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683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2943-8D9B-9EFB-DB94-71E923D5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06ECA-7F44-4D94-A77E-4A08FB3E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E6D00-D6F2-2644-E86D-AC29091B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B16E4-4068-331F-DF73-09E56EE8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3F2F-61BD-B043-A0E6-E1D9E46F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19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AFFF-3E8D-D274-C48D-EAB56D64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C0C1-E6C2-D2AE-540D-1DD2638BF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69D04-A953-A427-F233-7DB4C2A0F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CC318-C0E1-CAB3-4074-866FAE15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3DDF9-1100-D4B3-D5E4-B1B361DA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C63DD-1173-11A3-449C-8E8C2EF2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95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A72A-17C0-6484-35A2-DDAAA146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B565-FFE7-DDF3-40C5-FB4AA397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49285-E2A7-6136-830B-AEBDD3DB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9BC62-6F9A-B50E-92C9-5F460918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04EE-932F-5415-2FB3-3420303D4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A9822-2B09-8291-9EA6-CA20E049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E2DB-3952-6A6A-6909-89361942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7A53C-605F-60B5-E523-ED877C3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854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2245-900F-EE1A-A19D-1C3A202A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938C7-6D0F-CD58-A4F2-444EE097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AEB79-5B97-BA65-DAC7-669867E3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A5EDB-47A5-6496-B855-87B1225F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52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6141B-C2E8-79DA-C229-80C548A6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B4D14-262A-14C8-18C2-9E6249C3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7C8D6-AF22-B8AB-6EDB-FB77729A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684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2C04-6D28-A89D-1C61-E1D0A6B2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C3BE-D68A-3F7F-0A2C-0B2CF1FF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E916-4147-ACC8-09C5-C657C5F19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EC30A-A5B8-C44D-29DD-04E7FAD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6A966-5D0C-83E4-D70D-5C276A67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1BA7A-451D-64A6-D2D1-03DF1AB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47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176E-277D-191F-4748-5B3C3F01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F43DB-894D-95DD-3593-42DD4666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DBD54-02AC-43CB-EB82-E3BB3A5EC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79147-327B-BC22-B567-12B0B84A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E5AE3-8941-30AA-E209-B7B24FF4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D6A9-6C57-DB18-FBBA-945157BE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183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D51D-9B4A-AD66-9EB1-C5099630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2452-F2DF-FD22-D838-A19FEA89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B051-FA57-3665-7F5B-427AC325B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CC1FB2-B1BD-41EF-974E-6140C6DA9716}" type="datetimeFigureOut">
              <a:rPr lang="en-IL" smtClean="0"/>
              <a:t>03/11/2025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93184-686E-8110-F42A-DB5BD5A41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D44F-7505-86B5-2550-911626E9B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44565-A1EF-43DD-923D-CED76266BBE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631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ity.club/lists/suggestions/tel-aviv-university-logo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europeandissemination.eu/research-news/page/2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ECE86D6-4154-BB0A-78D7-676CDE9CB1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57E9E55-BCCC-FB32-32C3-61102D62FEF3}"/>
              </a:ext>
            </a:extLst>
          </p:cNvPr>
          <p:cNvSpPr txBox="1">
            <a:spLocks/>
          </p:cNvSpPr>
          <p:nvPr/>
        </p:nvSpPr>
        <p:spPr>
          <a:xfrm>
            <a:off x="838200" y="297687"/>
            <a:ext cx="10896600" cy="19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Online</a:t>
            </a:r>
            <a:r>
              <a:rPr lang="en-US" sz="4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Proper Learning </a:t>
            </a:r>
            <a:r>
              <a:rPr lang="en-US" sz="4600" b="1" dirty="0" smtClean="0">
                <a:solidFill>
                  <a:srgbClr val="FF0000"/>
                </a:solidFill>
              </a:rPr>
              <a:t>with Partial Feedback </a:t>
            </a:r>
            <a:r>
              <a:rPr lang="en-US" sz="4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4600" b="1" dirty="0" smtClean="0">
                <a:solidFill>
                  <a:schemeClr val="accent5">
                    <a:lumMod val="75000"/>
                  </a:schemeClr>
                </a:solidFill>
              </a:rPr>
              <a:t>Non-Random Counterexamples</a:t>
            </a:r>
            <a:endParaRPr lang="en-IL" sz="4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367CBAD-8694-AE96-AFE6-E59956FBC03B}"/>
              </a:ext>
            </a:extLst>
          </p:cNvPr>
          <p:cNvSpPr txBox="1">
            <a:spLocks/>
          </p:cNvSpPr>
          <p:nvPr/>
        </p:nvSpPr>
        <p:spPr>
          <a:xfrm>
            <a:off x="533400" y="2875280"/>
            <a:ext cx="10530840" cy="1572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Roi Livni</a:t>
            </a:r>
          </a:p>
          <a:p>
            <a:pPr marL="0" indent="0" algn="ctr">
              <a:buNone/>
            </a:pPr>
            <a:r>
              <a:rPr lang="en-US" dirty="0" smtClean="0"/>
              <a:t>Joint Work with:</a:t>
            </a:r>
            <a:br>
              <a:rPr lang="en-US" dirty="0" smtClean="0"/>
            </a:br>
            <a:r>
              <a:rPr lang="en-US" dirty="0" smtClean="0"/>
              <a:t>Mark </a:t>
            </a:r>
            <a:r>
              <a:rPr lang="en-US" dirty="0" err="1" smtClean="0"/>
              <a:t>Braverman</a:t>
            </a:r>
            <a:r>
              <a:rPr lang="en-US" dirty="0" smtClean="0"/>
              <a:t>, </a:t>
            </a:r>
            <a:r>
              <a:rPr lang="en-US" dirty="0" err="1" smtClean="0"/>
              <a:t>Yishay</a:t>
            </a:r>
            <a:r>
              <a:rPr lang="en-US" dirty="0" smtClean="0"/>
              <a:t> Mansour, Shay Moran, </a:t>
            </a:r>
            <a:r>
              <a:rPr lang="en-US" dirty="0" err="1" smtClean="0"/>
              <a:t>Kobi</a:t>
            </a:r>
            <a:r>
              <a:rPr lang="en-US" dirty="0" smtClean="0"/>
              <a:t> </a:t>
            </a:r>
            <a:r>
              <a:rPr lang="en-US" dirty="0" err="1" smtClean="0"/>
              <a:t>Nissim</a:t>
            </a:r>
            <a:endParaRPr lang="en-IL" dirty="0"/>
          </a:p>
        </p:txBody>
      </p:sp>
      <p:pic>
        <p:nvPicPr>
          <p:cNvPr id="9" name="Picture 8" descr="A group of black circles with a logo&#10;&#10;AI-generated content may be incorrect.">
            <a:extLst>
              <a:ext uri="{FF2B5EF4-FFF2-40B4-BE49-F238E27FC236}">
                <a16:creationId xmlns:a16="http://schemas.microsoft.com/office/drawing/2014/main" id="{6B32ECD6-B4A9-41A7-4884-07AF4CBC4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43840" y="4158487"/>
            <a:ext cx="3872053" cy="2904040"/>
          </a:xfrm>
          <a:prstGeom prst="rect">
            <a:avLst/>
          </a:prstGeom>
        </p:spPr>
      </p:pic>
      <p:pic>
        <p:nvPicPr>
          <p:cNvPr id="10" name="Picture 9" descr="A logo with orange dots&#10;&#10;AI-generated content may be incorrect.">
            <a:extLst>
              <a:ext uri="{FF2B5EF4-FFF2-40B4-BE49-F238E27FC236}">
                <a16:creationId xmlns:a16="http://schemas.microsoft.com/office/drawing/2014/main" id="{52FD742F-B92B-8959-DBBB-7E8218EE8E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8315092" y="4601379"/>
            <a:ext cx="3229208" cy="20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Random Counter Examples</a:t>
            </a:r>
            <a:endParaRPr lang="en-IL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7E9E55-BCCC-FB32-32C3-61102D62FEF3}"/>
              </a:ext>
            </a:extLst>
          </p:cNvPr>
          <p:cNvSpPr txBox="1">
            <a:spLocks/>
          </p:cNvSpPr>
          <p:nvPr/>
        </p:nvSpPr>
        <p:spPr>
          <a:xfrm>
            <a:off x="365760" y="2248407"/>
            <a:ext cx="11460480" cy="356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9ED664-229D-0E50-E82E-A57C05A98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+mj-lt"/>
                  </a:rPr>
                  <a:t>Angluin</a:t>
                </a:r>
                <a:r>
                  <a:rPr lang="en-US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+mj-lt"/>
                  </a:rPr>
                  <a:t> and Dohrn’ 17 </a:t>
                </a:r>
                <a:r>
                  <a:rPr lang="en-US" dirty="0">
                    <a:latin typeface="+mj-lt"/>
                  </a:rPr>
                  <a:t>suggests a random counter example model.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a:rPr lang="en-US" b="0" i="1">
                            <a:latin typeface="+mj-lt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+mj-lt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>
                            <a:latin typeface="+mj-lt"/>
                          </a:rPr>
                          <m:t>𝛿</m:t>
                        </m:r>
                      </m:e>
                      <m:sub>
                        <m:r>
                          <a:rPr lang="en-US" b="0" i="1">
                            <a:latin typeface="+mj-lt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Possible counter Examples </a:t>
                </a:r>
                <a14:m>
                  <m:oMath xmlns:m="http://schemas.openxmlformats.org/officeDocument/2006/math">
                    <m:r>
                      <a:rPr lang="en-US" b="0" i="1"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>
                            <a:latin typeface="+mj-lt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+mj-lt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+mj-lt"/>
                      </a:rPr>
                      <m:t>=</m:t>
                    </m:r>
                    <m:r>
                      <a:rPr lang="en-US" b="0" i="1">
                        <a:latin typeface="+mj-lt"/>
                      </a:rPr>
                      <m:t>0</m:t>
                    </m:r>
                    <m:r>
                      <a:rPr lang="en-US" b="0" i="1">
                        <a:latin typeface="+mj-lt"/>
                      </a:rPr>
                      <m:t>, 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>
                            <a:latin typeface="+mj-lt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b="0" i="1"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+mj-lt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>
                                <a:latin typeface="+mj-lt"/>
                              </a:rPr>
                              <m:t>⋆</m:t>
                            </m:r>
                          </m:sup>
                        </m:sSup>
                      </m:sub>
                    </m:sSub>
                    <m:r>
                      <a:rPr lang="en-US" b="0" i="1">
                        <a:latin typeface="+mj-lt"/>
                      </a:rPr>
                      <m:t>=</m:t>
                    </m:r>
                    <m:r>
                      <a:rPr lang="en-US" b="0" i="1">
                        <a:latin typeface="+mj-lt"/>
                      </a:rPr>
                      <m:t>1</m:t>
                    </m:r>
                    <m:r>
                      <a:rPr lang="en-US" b="0" i="1">
                        <a:latin typeface="+mj-lt"/>
                      </a:rPr>
                      <m:t>}</m:t>
                    </m:r>
                  </m:oMath>
                </a14:m>
                <a:r>
                  <a:rPr lang="en-US" dirty="0">
                    <a:latin typeface="+mj-lt"/>
                  </a:rPr>
                  <a:t>. If we pick randomly the counter example, </a:t>
                </a:r>
                <a:r>
                  <a:rPr lang="en-US" dirty="0" err="1">
                    <a:latin typeface="+mj-lt"/>
                  </a:rPr>
                  <a:t>w.p.</a:t>
                </a:r>
                <a:r>
                  <a:rPr lang="en-US" dirty="0">
                    <a:latin typeface="+mj-lt"/>
                  </a:rPr>
                  <a:t> ½ learner identifies correct hypothesis.</a:t>
                </a:r>
              </a:p>
              <a:p>
                <a:endParaRPr lang="en-US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+mj-lt"/>
                        </a:rPr>
                        <m:t>𝑇</m:t>
                      </m:r>
                      <m:r>
                        <a:rPr lang="en-US" b="0" i="1">
                          <a:latin typeface="+mj-lt"/>
                        </a:rPr>
                        <m:t>h</m:t>
                      </m:r>
                      <m:r>
                        <a:rPr lang="en-US" b="0" i="1">
                          <a:latin typeface="+mj-lt"/>
                        </a:rPr>
                        <m:t>𝑒𝑟𝑒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𝑒𝑥𝑖𝑠𝑡𝑠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𝑎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𝑙𝑒𝑎𝑟𝑛𝑒𝑟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𝑖𝑛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𝑡</m:t>
                      </m:r>
                      <m:r>
                        <a:rPr lang="en-US" b="0" i="1">
                          <a:latin typeface="+mj-lt"/>
                        </a:rPr>
                        <m:t>h</m:t>
                      </m:r>
                      <m:r>
                        <a:rPr lang="en-US" b="0" i="1">
                          <a:latin typeface="+mj-lt"/>
                        </a:rPr>
                        <m:t>𝑒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𝑅𝑎𝑛𝑑𝑜𝑚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𝐶𝑜𝑢𝑛𝑡𝑒𝑟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𝐸𝑥𝑎𝑚𝑝𝑙𝑒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𝑚𝑜𝑑𝑒𝑙</m:t>
                      </m:r>
                    </m:oMath>
                    <m:oMath xmlns:m="http://schemas.openxmlformats.org/officeDocument/2006/math">
                      <m:r>
                        <a:rPr lang="en-US" b="0" i="0">
                          <a:latin typeface="+mj-lt"/>
                        </a:rPr>
                        <m:t>                             </m:t>
                      </m:r>
                      <m:r>
                        <a:rPr lang="en-US" b="0" i="1">
                          <a:latin typeface="+mj-lt"/>
                        </a:rPr>
                        <m:t>𝑊𝑖𝑡</m:t>
                      </m:r>
                      <m:r>
                        <a:rPr lang="en-US" b="0" i="1">
                          <a:latin typeface="+mj-lt"/>
                        </a:rPr>
                        <m:t>h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𝑛𝑢𝑚𝑏𝑒𝑟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𝑜𝑓</m:t>
                      </m:r>
                      <m:r>
                        <a:rPr lang="en-US" b="0" i="1">
                          <a:latin typeface="+mj-lt"/>
                        </a:rPr>
                        <m:t> </m:t>
                      </m:r>
                      <m:r>
                        <a:rPr lang="en-US" b="0" i="1">
                          <a:latin typeface="+mj-lt"/>
                        </a:rPr>
                        <m:t>𝑚𝑖𝑠𝑡𝑎𝑘𝑒𝑠</m:t>
                      </m:r>
                      <m:r>
                        <a:rPr lang="en-US" b="0" i="1">
                          <a:latin typeface="+mj-lt"/>
                        </a:rPr>
                        <m:t>:</m:t>
                      </m:r>
                      <m:r>
                        <a:rPr lang="en-US" b="0" i="1">
                          <a:latin typeface="+mj-lt"/>
                        </a:rPr>
                        <m:t>𝑂</m:t>
                      </m:r>
                      <m:r>
                        <a:rPr lang="en-US" b="0" i="1">
                          <a:latin typeface="+mj-lt"/>
                        </a:rPr>
                        <m:t>(</m:t>
                      </m:r>
                      <m:func>
                        <m:funcPr>
                          <m:ctrlPr>
                            <a:rPr lang="en-US" b="0" i="1">
                              <a:latin typeface="+mj-l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>
                              <a:latin typeface="+mj-lt"/>
                            </a:rPr>
                            <m:t>log</m:t>
                          </m:r>
                        </m:fName>
                        <m:e>
                          <m:r>
                            <a:rPr lang="en-US" b="0" i="1">
                              <a:latin typeface="+mj-lt"/>
                            </a:rPr>
                            <m:t>|</m:t>
                          </m:r>
                          <m:r>
                            <a:rPr lang="en-US" b="0" i="1">
                              <a:latin typeface="+mj-lt"/>
                            </a:rPr>
                            <m:t>𝐻</m:t>
                          </m:r>
                          <m:r>
                            <a:rPr lang="en-US" b="0" i="1">
                              <a:latin typeface="+mj-lt"/>
                            </a:rPr>
                            <m:t>|).</m:t>
                          </m:r>
                        </m:e>
                      </m:func>
                    </m:oMath>
                  </m:oMathPara>
                </a14:m>
                <a:endParaRPr lang="en-IL" dirty="0"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9ED664-229D-0E50-E82E-A57C05A98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1043" t="-2439" r="-22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0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0" y="444309"/>
            <a:ext cx="1106932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minmax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proof:</a:t>
            </a:r>
            <a:endParaRPr lang="en-IL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7E9E55-BCCC-FB32-32C3-61102D62FEF3}"/>
              </a:ext>
            </a:extLst>
          </p:cNvPr>
          <p:cNvSpPr txBox="1">
            <a:spLocks/>
          </p:cNvSpPr>
          <p:nvPr/>
        </p:nvSpPr>
        <p:spPr>
          <a:xfrm>
            <a:off x="365760" y="2248407"/>
            <a:ext cx="11460480" cy="356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9ED664-229D-0E50-E82E-A57C05A98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 smtClean="0"/>
                  <a:t>0-1 </a:t>
                </a:r>
                <a:r>
                  <a:rPr lang="en-US" sz="2200" dirty="0"/>
                  <a:t>game </a:t>
                </a:r>
                <a:r>
                  <a:rPr lang="en-US" sz="2200" dirty="0" smtClean="0"/>
                  <a:t>on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×|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200" dirty="0" smtClean="0"/>
                  <a:t> matrix </a:t>
                </a:r>
                <a:endParaRPr lang="en-US" sz="2200" dirty="0"/>
              </a:p>
              <a:p>
                <a:r>
                  <a:rPr lang="en-US" sz="2200" dirty="0"/>
                  <a:t>Player A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200" dirty="0"/>
                  <a:t>, Player B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sub>
                            </m:sSub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Each player chooses a function, </a:t>
                </a:r>
                <a:r>
                  <a:rPr lang="en-US" dirty="0"/>
                  <a:t>we randomly draw a “disagreement” </a:t>
                </a:r>
                <a:r>
                  <a:rPr lang="en-US" dirty="0" smtClean="0"/>
                  <a:t>point. </a:t>
                </a:r>
                <a:br>
                  <a:rPr lang="en-US" dirty="0" smtClean="0"/>
                </a:br>
                <a:r>
                  <a:rPr lang="en-US" dirty="0" smtClean="0"/>
                  <a:t>each </a:t>
                </a:r>
                <a:r>
                  <a:rPr lang="en-US" dirty="0"/>
                  <a:t>player wants to maximize the number of hypotheses that agree with him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the adversary’s strategy: copycat him, to achieve </a:t>
                </a:r>
                <a:r>
                  <a:rPr lang="en-IL" dirty="0" smtClean="0"/>
                  <a:t>½</a:t>
                </a:r>
                <a:r>
                  <a:rPr lang="en-US" dirty="0" smtClean="0"/>
                  <a:t>|H|.</a:t>
                </a:r>
                <a:endParaRPr lang="en-US" dirty="0"/>
              </a:p>
              <a:p>
                <a:pPr marL="0" indent="0">
                  <a:buNone/>
                </a:pPr>
                <a:endParaRPr lang="en-IL" dirty="0"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9ED664-229D-0E50-E82E-A57C05A98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928" t="-1865" r="-1159" b="-22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2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0" y="444309"/>
            <a:ext cx="1106932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Algorithm:</a:t>
            </a:r>
            <a:endParaRPr lang="en-IL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7E9E55-BCCC-FB32-32C3-61102D62FEF3}"/>
              </a:ext>
            </a:extLst>
          </p:cNvPr>
          <p:cNvSpPr txBox="1">
            <a:spLocks/>
          </p:cNvSpPr>
          <p:nvPr/>
        </p:nvSpPr>
        <p:spPr>
          <a:xfrm>
            <a:off x="365760" y="2248407"/>
            <a:ext cx="11460480" cy="3566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9ED664-229D-0E50-E82E-A57C05A98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Nature chooses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200" dirty="0"/>
              </a:p>
              <a:p>
                <a:r>
                  <a:rPr lang="en-US" sz="2200" dirty="0" smtClean="0"/>
                  <a:t>A t round Learner </a:t>
                </a:r>
                <a:r>
                  <a:rPr lang="en-US" sz="2200" dirty="0"/>
                  <a:t>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according to maximizing </a:t>
                </a:r>
                <a:r>
                  <a:rPr lang="en-US" sz="2200" dirty="0" smtClean="0"/>
                  <a:t>strategy for the game.</a:t>
                </a:r>
                <a:endParaRPr lang="en-US" sz="2200" dirty="0"/>
              </a:p>
              <a:p>
                <a:r>
                  <a:rPr lang="en-US" sz="2200" dirty="0"/>
                  <a:t>In expectation, half of the hypotheses agree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Half of the hypotheses are wrong!!!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Update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IL" dirty="0"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9ED664-229D-0E50-E82E-A57C05A98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696" t="-15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0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21B053-B978-9460-2569-105E83A6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Did we use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Randomness?</a:t>
            </a:r>
            <a:endParaRPr lang="en-IL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A50555-FD89-4F5B-B7EF-29474227CA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sub>
                            </m:sSub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sub>
                            </m:sSub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 long as </a:t>
                </a:r>
                <a:r>
                  <a:rPr lang="en-US" dirty="0" err="1"/>
                  <a:t>advarsery’s</a:t>
                </a:r>
                <a:r>
                  <a:rPr lang="en-US" dirty="0"/>
                  <a:t> choice depend only on the set of symmetric difference between hypothesis and ground truth.</a:t>
                </a:r>
              </a:p>
              <a:p>
                <a:endParaRPr lang="en-US" dirty="0"/>
              </a:p>
              <a:p>
                <a:pPr lvl="8"/>
                <a:endParaRPr lang="en-US" sz="2000" dirty="0"/>
              </a:p>
              <a:p>
                <a:pPr lvl="8"/>
                <a:endParaRPr lang="en-IL" sz="20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EA50555-FD89-4F5B-B7EF-29474227C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1043" b="-7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9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FF059-F8D2-3A0B-E747-39A1E84B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8E6FD4-D66A-B2DC-9092-0CAF7DF606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CFD34F8-561A-8971-AA15-62064A222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C0119F-203B-CE14-C3AA-BF187286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Infinite Classes</a:t>
            </a:r>
            <a:endParaRPr lang="en-IL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C7843F-5BEB-870E-1B71-702516B1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29384"/>
                <a:ext cx="11134519" cy="425196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𝐿𝐷𝑖𝑚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 err="1"/>
                  <a:t>Littlestone</a:t>
                </a:r>
                <a:r>
                  <a:rPr lang="en-US" dirty="0"/>
                  <a:t> Dimension is online analogue of VC Dimension</a:t>
                </a:r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𝐿𝐷𝑖𝑚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: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𝐿𝐷𝑖𝑚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𝐿𝐷𝑖𝑚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	Generalizes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|,|{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)</a:t>
                </a:r>
                <a:br>
                  <a:rPr lang="en-US" b="0" dirty="0"/>
                </a:br>
                <a:endParaRPr lang="en-US" dirty="0"/>
              </a:p>
              <a:p>
                <a:endParaRPr lang="en-US" dirty="0"/>
              </a:p>
              <a:p>
                <a:pPr lvl="8"/>
                <a:endParaRPr lang="en-US" sz="2000" dirty="0"/>
              </a:p>
              <a:p>
                <a:pPr lvl="8"/>
                <a:endParaRPr lang="en-IL" sz="2000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F0C7843F-5BEB-870E-1B71-702516B1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29384"/>
                <a:ext cx="11134519" cy="4251960"/>
              </a:xfrm>
              <a:blipFill>
                <a:blip r:embed="rId2"/>
                <a:stretch>
                  <a:fillRect l="-712" t="-14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632" y="1893054"/>
            <a:ext cx="6452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Partial Feedback 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9287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5A6CE-0717-A358-C7FE-E8A1A0FB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Partial Feedback</a:t>
            </a:r>
            <a:endParaRPr lang="en-IL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3AA96D-1581-C0C7-0BC8-CC2D376414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929384"/>
                <a:ext cx="11134519" cy="425196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j-lt"/>
                  </a:rPr>
                  <a:t>Consider a multiclass classification problem.</a:t>
                </a:r>
              </a:p>
              <a:p>
                <a:r>
                  <a:rPr lang="en-US" dirty="0">
                    <a:latin typeface="+mj-lt"/>
                  </a:rPr>
                  <a:t>Nature chooses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+mj-lt"/>
                      </a:rPr>
                      <m:t>𝑓</m:t>
                    </m:r>
                    <m:r>
                      <a:rPr lang="en-US" b="0" i="1" smtClean="0">
                        <a:latin typeface="+mj-lt"/>
                      </a:rPr>
                      <m:t>:</m:t>
                    </m:r>
                    <m:r>
                      <a:rPr lang="en-US" b="0" i="1" smtClean="0">
                        <a:latin typeface="+mj-lt"/>
                      </a:rPr>
                      <m:t>𝑋</m:t>
                    </m:r>
                    <m:r>
                      <a:rPr lang="en-US" b="0" i="1" smtClean="0">
                        <a:latin typeface="+mj-lt"/>
                      </a:rPr>
                      <m:t>→{</m:t>
                    </m:r>
                    <m:r>
                      <a:rPr lang="en-US" b="0" i="1" smtClean="0">
                        <a:latin typeface="+mj-lt"/>
                      </a:rPr>
                      <m:t>0</m:t>
                    </m:r>
                    <m:r>
                      <a:rPr lang="en-US" b="0" i="1" smtClean="0">
                        <a:latin typeface="+mj-lt"/>
                      </a:rPr>
                      <m:t>,</m:t>
                    </m:r>
                    <m:r>
                      <a:rPr lang="en-US" b="0" i="1" smtClean="0">
                        <a:latin typeface="+mj-lt"/>
                      </a:rPr>
                      <m:t>1</m:t>
                    </m:r>
                    <m:r>
                      <a:rPr lang="en-US" b="0" i="1" smtClean="0">
                        <a:latin typeface="+mj-lt"/>
                      </a:rPr>
                      <m:t>…,</m:t>
                    </m:r>
                    <m:r>
                      <a:rPr lang="en-US" b="0" i="1" smtClean="0">
                        <a:latin typeface="+mj-lt"/>
                      </a:rPr>
                      <m:t>𝑘</m:t>
                    </m:r>
                    <m:r>
                      <a:rPr lang="en-US" b="0" i="1" smtClean="0">
                        <a:latin typeface="+mj-lt"/>
                      </a:rPr>
                      <m:t>}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At each round learner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+mj-lt"/>
                      </a:rPr>
                      <m:t>:</m:t>
                    </m:r>
                    <m:r>
                      <a:rPr lang="en-US" b="0" i="1" smtClean="0">
                        <a:latin typeface="+mj-lt"/>
                      </a:rPr>
                      <m:t>𝑋</m:t>
                    </m:r>
                    <m:r>
                      <a:rPr lang="en-US" b="0" i="1" smtClean="0">
                        <a:latin typeface="+mj-lt"/>
                      </a:rPr>
                      <m:t>→{</m:t>
                    </m:r>
                    <m:r>
                      <a:rPr lang="en-US" b="0" i="1" smtClean="0">
                        <a:latin typeface="+mj-lt"/>
                      </a:rPr>
                      <m:t>0</m:t>
                    </m:r>
                    <m:r>
                      <a:rPr lang="en-US" b="0" i="1" smtClean="0">
                        <a:latin typeface="+mj-lt"/>
                      </a:rPr>
                      <m:t>,</m:t>
                    </m:r>
                    <m:r>
                      <a:rPr lang="en-US" b="0" i="1" smtClean="0">
                        <a:latin typeface="+mj-lt"/>
                      </a:rPr>
                      <m:t>1</m:t>
                    </m:r>
                    <m:r>
                      <a:rPr lang="en-US" b="0" i="1" smtClean="0">
                        <a:latin typeface="+mj-lt"/>
                      </a:rPr>
                      <m:t>,…,</m:t>
                    </m:r>
                    <m:r>
                      <a:rPr lang="en-US" b="0" i="1" smtClean="0">
                        <a:latin typeface="+mj-lt"/>
                      </a:rPr>
                      <m:t>𝑘</m:t>
                    </m:r>
                    <m:r>
                      <a:rPr lang="en-US" b="0" i="1" smtClean="0">
                        <a:latin typeface="+mj-lt"/>
                      </a:rPr>
                      <m:t>}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Learner receives counter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+mj-lt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+mj-lt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+mj-lt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+mj-lt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+mj-lt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+mj-lt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+mj-lt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+mj-lt"/>
                      </a:rPr>
                      <m:t>.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True label is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not disclosed</a:t>
                </a:r>
                <a:r>
                  <a:rPr lang="en-US" dirty="0">
                    <a:latin typeface="+mj-lt"/>
                  </a:rPr>
                  <a:t>.</a:t>
                </a:r>
                <a:endParaRPr lang="en-IL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3AA96D-1581-C0C7-0BC8-CC2D37641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929384"/>
                <a:ext cx="11134519" cy="4251960"/>
              </a:xfrm>
              <a:blipFill>
                <a:blip r:embed="rId2"/>
                <a:stretch>
                  <a:fillRect l="-930" t="-24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0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Improper online learning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Recap:</a:t>
                </a:r>
                <a:r>
                  <a:rPr lang="en-US" dirty="0" smtClean="0"/>
                  <a:t> Contextual Bandits.</a:t>
                </a:r>
              </a:p>
              <a:p>
                <a:endParaRPr lang="en-US" dirty="0"/>
              </a:p>
              <a:p>
                <a:r>
                  <a:rPr lang="en-US" dirty="0" smtClean="0"/>
                  <a:t>Learner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(improper)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Adversary chooses partial feedback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(correct, incorrect)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6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Halving</a:t>
            </a:r>
            <a:endParaRPr lang="he-I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39520" y="2001520"/>
            <a:ext cx="9377680" cy="2804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H(x)</a:t>
            </a:r>
            <a:endParaRPr lang="he-IL" sz="3600" dirty="0"/>
          </a:p>
        </p:txBody>
      </p:sp>
      <p:sp>
        <p:nvSpPr>
          <p:cNvPr id="7" name="Freeform 6"/>
          <p:cNvSpPr/>
          <p:nvPr/>
        </p:nvSpPr>
        <p:spPr>
          <a:xfrm>
            <a:off x="4002409" y="2103120"/>
            <a:ext cx="1364254" cy="2702560"/>
          </a:xfrm>
          <a:custGeom>
            <a:avLst/>
            <a:gdLst>
              <a:gd name="connsiteX0" fmla="*/ 965831 w 1364254"/>
              <a:gd name="connsiteY0" fmla="*/ 0 h 2702560"/>
              <a:gd name="connsiteX1" fmla="*/ 864231 w 1364254"/>
              <a:gd name="connsiteY1" fmla="*/ 20320 h 2702560"/>
              <a:gd name="connsiteX2" fmla="*/ 823591 w 1364254"/>
              <a:gd name="connsiteY2" fmla="*/ 30480 h 2702560"/>
              <a:gd name="connsiteX3" fmla="*/ 752471 w 1364254"/>
              <a:gd name="connsiteY3" fmla="*/ 60960 h 2702560"/>
              <a:gd name="connsiteX4" fmla="*/ 640711 w 1364254"/>
              <a:gd name="connsiteY4" fmla="*/ 71120 h 2702560"/>
              <a:gd name="connsiteX5" fmla="*/ 539111 w 1364254"/>
              <a:gd name="connsiteY5" fmla="*/ 111760 h 2702560"/>
              <a:gd name="connsiteX6" fmla="*/ 498471 w 1364254"/>
              <a:gd name="connsiteY6" fmla="*/ 132080 h 2702560"/>
              <a:gd name="connsiteX7" fmla="*/ 467991 w 1364254"/>
              <a:gd name="connsiteY7" fmla="*/ 142240 h 2702560"/>
              <a:gd name="connsiteX8" fmla="*/ 366391 w 1364254"/>
              <a:gd name="connsiteY8" fmla="*/ 193040 h 2702560"/>
              <a:gd name="connsiteX9" fmla="*/ 295271 w 1364254"/>
              <a:gd name="connsiteY9" fmla="*/ 233680 h 2702560"/>
              <a:gd name="connsiteX10" fmla="*/ 264791 w 1364254"/>
              <a:gd name="connsiteY10" fmla="*/ 264160 h 2702560"/>
              <a:gd name="connsiteX11" fmla="*/ 193671 w 1364254"/>
              <a:gd name="connsiteY11" fmla="*/ 314960 h 2702560"/>
              <a:gd name="connsiteX12" fmla="*/ 153031 w 1364254"/>
              <a:gd name="connsiteY12" fmla="*/ 386080 h 2702560"/>
              <a:gd name="connsiteX13" fmla="*/ 122551 w 1364254"/>
              <a:gd name="connsiteY13" fmla="*/ 406400 h 2702560"/>
              <a:gd name="connsiteX14" fmla="*/ 81911 w 1364254"/>
              <a:gd name="connsiteY14" fmla="*/ 467360 h 2702560"/>
              <a:gd name="connsiteX15" fmla="*/ 71751 w 1364254"/>
              <a:gd name="connsiteY15" fmla="*/ 508000 h 2702560"/>
              <a:gd name="connsiteX16" fmla="*/ 51431 w 1364254"/>
              <a:gd name="connsiteY16" fmla="*/ 568960 h 2702560"/>
              <a:gd name="connsiteX17" fmla="*/ 20951 w 1364254"/>
              <a:gd name="connsiteY17" fmla="*/ 640080 h 2702560"/>
              <a:gd name="connsiteX18" fmla="*/ 10791 w 1364254"/>
              <a:gd name="connsiteY18" fmla="*/ 944880 h 2702560"/>
              <a:gd name="connsiteX19" fmla="*/ 41271 w 1364254"/>
              <a:gd name="connsiteY19" fmla="*/ 1056640 h 2702560"/>
              <a:gd name="connsiteX20" fmla="*/ 51431 w 1364254"/>
              <a:gd name="connsiteY20" fmla="*/ 1117600 h 2702560"/>
              <a:gd name="connsiteX21" fmla="*/ 81911 w 1364254"/>
              <a:gd name="connsiteY21" fmla="*/ 1158240 h 2702560"/>
              <a:gd name="connsiteX22" fmla="*/ 102231 w 1364254"/>
              <a:gd name="connsiteY22" fmla="*/ 1188720 h 2702560"/>
              <a:gd name="connsiteX23" fmla="*/ 112391 w 1364254"/>
              <a:gd name="connsiteY23" fmla="*/ 1219200 h 2702560"/>
              <a:gd name="connsiteX24" fmla="*/ 142871 w 1364254"/>
              <a:gd name="connsiteY24" fmla="*/ 1280160 h 2702560"/>
              <a:gd name="connsiteX25" fmla="*/ 244471 w 1364254"/>
              <a:gd name="connsiteY25" fmla="*/ 1412240 h 2702560"/>
              <a:gd name="connsiteX26" fmla="*/ 285111 w 1364254"/>
              <a:gd name="connsiteY26" fmla="*/ 1452880 h 2702560"/>
              <a:gd name="connsiteX27" fmla="*/ 366391 w 1364254"/>
              <a:gd name="connsiteY27" fmla="*/ 1513840 h 2702560"/>
              <a:gd name="connsiteX28" fmla="*/ 407031 w 1364254"/>
              <a:gd name="connsiteY28" fmla="*/ 1554480 h 2702560"/>
              <a:gd name="connsiteX29" fmla="*/ 467991 w 1364254"/>
              <a:gd name="connsiteY29" fmla="*/ 1574800 h 2702560"/>
              <a:gd name="connsiteX30" fmla="*/ 549271 w 1364254"/>
              <a:gd name="connsiteY30" fmla="*/ 1635760 h 2702560"/>
              <a:gd name="connsiteX31" fmla="*/ 661031 w 1364254"/>
              <a:gd name="connsiteY31" fmla="*/ 1696720 h 2702560"/>
              <a:gd name="connsiteX32" fmla="*/ 742311 w 1364254"/>
              <a:gd name="connsiteY32" fmla="*/ 1747520 h 2702560"/>
              <a:gd name="connsiteX33" fmla="*/ 843911 w 1364254"/>
              <a:gd name="connsiteY33" fmla="*/ 1788160 h 2702560"/>
              <a:gd name="connsiteX34" fmla="*/ 945511 w 1364254"/>
              <a:gd name="connsiteY34" fmla="*/ 1818640 h 2702560"/>
              <a:gd name="connsiteX35" fmla="*/ 986151 w 1364254"/>
              <a:gd name="connsiteY35" fmla="*/ 1849120 h 2702560"/>
              <a:gd name="connsiteX36" fmla="*/ 1026791 w 1364254"/>
              <a:gd name="connsiteY36" fmla="*/ 1869440 h 2702560"/>
              <a:gd name="connsiteX37" fmla="*/ 1077591 w 1364254"/>
              <a:gd name="connsiteY37" fmla="*/ 1910080 h 2702560"/>
              <a:gd name="connsiteX38" fmla="*/ 1118231 w 1364254"/>
              <a:gd name="connsiteY38" fmla="*/ 1940560 h 2702560"/>
              <a:gd name="connsiteX39" fmla="*/ 1250311 w 1364254"/>
              <a:gd name="connsiteY39" fmla="*/ 2001520 h 2702560"/>
              <a:gd name="connsiteX40" fmla="*/ 1341751 w 1364254"/>
              <a:gd name="connsiteY40" fmla="*/ 2052320 h 2702560"/>
              <a:gd name="connsiteX41" fmla="*/ 1362071 w 1364254"/>
              <a:gd name="connsiteY41" fmla="*/ 2082800 h 2702560"/>
              <a:gd name="connsiteX42" fmla="*/ 1341751 w 1364254"/>
              <a:gd name="connsiteY42" fmla="*/ 2225040 h 2702560"/>
              <a:gd name="connsiteX43" fmla="*/ 1311271 w 1364254"/>
              <a:gd name="connsiteY43" fmla="*/ 2296160 h 2702560"/>
              <a:gd name="connsiteX44" fmla="*/ 1290951 w 1364254"/>
              <a:gd name="connsiteY44" fmla="*/ 2357120 h 2702560"/>
              <a:gd name="connsiteX45" fmla="*/ 1270631 w 1364254"/>
              <a:gd name="connsiteY45" fmla="*/ 2387600 h 2702560"/>
              <a:gd name="connsiteX46" fmla="*/ 1260471 w 1364254"/>
              <a:gd name="connsiteY46" fmla="*/ 2418080 h 2702560"/>
              <a:gd name="connsiteX47" fmla="*/ 1240151 w 1364254"/>
              <a:gd name="connsiteY47" fmla="*/ 2458720 h 2702560"/>
              <a:gd name="connsiteX48" fmla="*/ 1219831 w 1364254"/>
              <a:gd name="connsiteY48" fmla="*/ 2489200 h 2702560"/>
              <a:gd name="connsiteX49" fmla="*/ 1199511 w 1364254"/>
              <a:gd name="connsiteY49" fmla="*/ 2529840 h 2702560"/>
              <a:gd name="connsiteX50" fmla="*/ 1179191 w 1364254"/>
              <a:gd name="connsiteY50" fmla="*/ 2560320 h 2702560"/>
              <a:gd name="connsiteX51" fmla="*/ 1128391 w 1364254"/>
              <a:gd name="connsiteY51" fmla="*/ 2631440 h 2702560"/>
              <a:gd name="connsiteX52" fmla="*/ 1087751 w 1364254"/>
              <a:gd name="connsiteY52" fmla="*/ 2692400 h 2702560"/>
              <a:gd name="connsiteX53" fmla="*/ 1057271 w 1364254"/>
              <a:gd name="connsiteY53" fmla="*/ 2702560 h 270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64254" h="2702560">
                <a:moveTo>
                  <a:pt x="965831" y="0"/>
                </a:moveTo>
                <a:lnTo>
                  <a:pt x="864231" y="20320"/>
                </a:lnTo>
                <a:cubicBezTo>
                  <a:pt x="850577" y="23246"/>
                  <a:pt x="836714" y="25708"/>
                  <a:pt x="823591" y="30480"/>
                </a:cubicBezTo>
                <a:cubicBezTo>
                  <a:pt x="799352" y="39294"/>
                  <a:pt x="777649" y="55365"/>
                  <a:pt x="752471" y="60960"/>
                </a:cubicBezTo>
                <a:cubicBezTo>
                  <a:pt x="715955" y="69075"/>
                  <a:pt x="677964" y="67733"/>
                  <a:pt x="640711" y="71120"/>
                </a:cubicBezTo>
                <a:cubicBezTo>
                  <a:pt x="534985" y="134555"/>
                  <a:pt x="644357" y="76678"/>
                  <a:pt x="539111" y="111760"/>
                </a:cubicBezTo>
                <a:cubicBezTo>
                  <a:pt x="524743" y="116549"/>
                  <a:pt x="512392" y="126114"/>
                  <a:pt x="498471" y="132080"/>
                </a:cubicBezTo>
                <a:cubicBezTo>
                  <a:pt x="488627" y="136299"/>
                  <a:pt x="478151" y="138853"/>
                  <a:pt x="467991" y="142240"/>
                </a:cubicBezTo>
                <a:cubicBezTo>
                  <a:pt x="369620" y="216018"/>
                  <a:pt x="494765" y="128853"/>
                  <a:pt x="366391" y="193040"/>
                </a:cubicBezTo>
                <a:cubicBezTo>
                  <a:pt x="243372" y="254550"/>
                  <a:pt x="388498" y="202604"/>
                  <a:pt x="295271" y="233680"/>
                </a:cubicBezTo>
                <a:cubicBezTo>
                  <a:pt x="285111" y="243840"/>
                  <a:pt x="275829" y="254962"/>
                  <a:pt x="264791" y="264160"/>
                </a:cubicBezTo>
                <a:cubicBezTo>
                  <a:pt x="230178" y="293005"/>
                  <a:pt x="230273" y="278358"/>
                  <a:pt x="193671" y="314960"/>
                </a:cubicBezTo>
                <a:cubicBezTo>
                  <a:pt x="153612" y="355019"/>
                  <a:pt x="192874" y="338268"/>
                  <a:pt x="153031" y="386080"/>
                </a:cubicBezTo>
                <a:cubicBezTo>
                  <a:pt x="145214" y="395461"/>
                  <a:pt x="132711" y="399627"/>
                  <a:pt x="122551" y="406400"/>
                </a:cubicBezTo>
                <a:cubicBezTo>
                  <a:pt x="93382" y="523075"/>
                  <a:pt x="138042" y="383163"/>
                  <a:pt x="81911" y="467360"/>
                </a:cubicBezTo>
                <a:cubicBezTo>
                  <a:pt x="74165" y="478978"/>
                  <a:pt x="75763" y="494625"/>
                  <a:pt x="71751" y="508000"/>
                </a:cubicBezTo>
                <a:cubicBezTo>
                  <a:pt x="65596" y="528516"/>
                  <a:pt x="59386" y="549073"/>
                  <a:pt x="51431" y="568960"/>
                </a:cubicBezTo>
                <a:cubicBezTo>
                  <a:pt x="1212" y="694507"/>
                  <a:pt x="53656" y="541966"/>
                  <a:pt x="20951" y="640080"/>
                </a:cubicBezTo>
                <a:cubicBezTo>
                  <a:pt x="-4226" y="816318"/>
                  <a:pt x="-5555" y="756905"/>
                  <a:pt x="10791" y="944880"/>
                </a:cubicBezTo>
                <a:cubicBezTo>
                  <a:pt x="17266" y="1019339"/>
                  <a:pt x="13927" y="1001952"/>
                  <a:pt x="41271" y="1056640"/>
                </a:cubicBezTo>
                <a:cubicBezTo>
                  <a:pt x="44658" y="1076960"/>
                  <a:pt x="43780" y="1098473"/>
                  <a:pt x="51431" y="1117600"/>
                </a:cubicBezTo>
                <a:cubicBezTo>
                  <a:pt x="57720" y="1133322"/>
                  <a:pt x="72069" y="1144461"/>
                  <a:pt x="81911" y="1158240"/>
                </a:cubicBezTo>
                <a:cubicBezTo>
                  <a:pt x="89008" y="1168176"/>
                  <a:pt x="96770" y="1177798"/>
                  <a:pt x="102231" y="1188720"/>
                </a:cubicBezTo>
                <a:cubicBezTo>
                  <a:pt x="107020" y="1198299"/>
                  <a:pt x="108041" y="1209413"/>
                  <a:pt x="112391" y="1219200"/>
                </a:cubicBezTo>
                <a:cubicBezTo>
                  <a:pt x="121618" y="1239960"/>
                  <a:pt x="131838" y="1260301"/>
                  <a:pt x="142871" y="1280160"/>
                </a:cubicBezTo>
                <a:cubicBezTo>
                  <a:pt x="162785" y="1316004"/>
                  <a:pt x="242455" y="1410224"/>
                  <a:pt x="244471" y="1412240"/>
                </a:cubicBezTo>
                <a:cubicBezTo>
                  <a:pt x="258018" y="1425787"/>
                  <a:pt x="270394" y="1440615"/>
                  <a:pt x="285111" y="1452880"/>
                </a:cubicBezTo>
                <a:cubicBezTo>
                  <a:pt x="311128" y="1474561"/>
                  <a:pt x="342444" y="1489893"/>
                  <a:pt x="366391" y="1513840"/>
                </a:cubicBezTo>
                <a:cubicBezTo>
                  <a:pt x="379938" y="1527387"/>
                  <a:pt x="390603" y="1544623"/>
                  <a:pt x="407031" y="1554480"/>
                </a:cubicBezTo>
                <a:cubicBezTo>
                  <a:pt x="425398" y="1565500"/>
                  <a:pt x="467991" y="1574800"/>
                  <a:pt x="467991" y="1574800"/>
                </a:cubicBezTo>
                <a:cubicBezTo>
                  <a:pt x="495084" y="1595120"/>
                  <a:pt x="518980" y="1620614"/>
                  <a:pt x="549271" y="1635760"/>
                </a:cubicBezTo>
                <a:cubicBezTo>
                  <a:pt x="595552" y="1658900"/>
                  <a:pt x="618862" y="1668608"/>
                  <a:pt x="661031" y="1696720"/>
                </a:cubicBezTo>
                <a:cubicBezTo>
                  <a:pt x="713541" y="1731727"/>
                  <a:pt x="686746" y="1723706"/>
                  <a:pt x="742311" y="1747520"/>
                </a:cubicBezTo>
                <a:cubicBezTo>
                  <a:pt x="775837" y="1761888"/>
                  <a:pt x="808525" y="1779313"/>
                  <a:pt x="843911" y="1788160"/>
                </a:cubicBezTo>
                <a:cubicBezTo>
                  <a:pt x="905331" y="1803515"/>
                  <a:pt x="871304" y="1793904"/>
                  <a:pt x="945511" y="1818640"/>
                </a:cubicBezTo>
                <a:cubicBezTo>
                  <a:pt x="959058" y="1828800"/>
                  <a:pt x="971792" y="1840145"/>
                  <a:pt x="986151" y="1849120"/>
                </a:cubicBezTo>
                <a:cubicBezTo>
                  <a:pt x="998994" y="1857147"/>
                  <a:pt x="1015156" y="1859744"/>
                  <a:pt x="1026791" y="1869440"/>
                </a:cubicBezTo>
                <a:cubicBezTo>
                  <a:pt x="1088066" y="1920502"/>
                  <a:pt x="1004817" y="1885822"/>
                  <a:pt x="1077591" y="1910080"/>
                </a:cubicBezTo>
                <a:cubicBezTo>
                  <a:pt x="1091138" y="1920240"/>
                  <a:pt x="1103429" y="1932336"/>
                  <a:pt x="1118231" y="1940560"/>
                </a:cubicBezTo>
                <a:cubicBezTo>
                  <a:pt x="1219513" y="1996828"/>
                  <a:pt x="1115586" y="1911703"/>
                  <a:pt x="1250311" y="2001520"/>
                </a:cubicBezTo>
                <a:cubicBezTo>
                  <a:pt x="1320182" y="2048101"/>
                  <a:pt x="1288103" y="2034437"/>
                  <a:pt x="1341751" y="2052320"/>
                </a:cubicBezTo>
                <a:cubicBezTo>
                  <a:pt x="1348524" y="2062480"/>
                  <a:pt x="1361201" y="2070620"/>
                  <a:pt x="1362071" y="2082800"/>
                </a:cubicBezTo>
                <a:cubicBezTo>
                  <a:pt x="1369035" y="2180299"/>
                  <a:pt x="1358560" y="2166209"/>
                  <a:pt x="1341751" y="2225040"/>
                </a:cubicBezTo>
                <a:cubicBezTo>
                  <a:pt x="1304124" y="2356734"/>
                  <a:pt x="1360766" y="2184797"/>
                  <a:pt x="1311271" y="2296160"/>
                </a:cubicBezTo>
                <a:cubicBezTo>
                  <a:pt x="1302572" y="2315733"/>
                  <a:pt x="1302832" y="2339298"/>
                  <a:pt x="1290951" y="2357120"/>
                </a:cubicBezTo>
                <a:cubicBezTo>
                  <a:pt x="1284178" y="2367280"/>
                  <a:pt x="1276092" y="2376678"/>
                  <a:pt x="1270631" y="2387600"/>
                </a:cubicBezTo>
                <a:cubicBezTo>
                  <a:pt x="1265842" y="2397179"/>
                  <a:pt x="1264690" y="2408236"/>
                  <a:pt x="1260471" y="2418080"/>
                </a:cubicBezTo>
                <a:cubicBezTo>
                  <a:pt x="1254505" y="2432001"/>
                  <a:pt x="1247665" y="2445570"/>
                  <a:pt x="1240151" y="2458720"/>
                </a:cubicBezTo>
                <a:cubicBezTo>
                  <a:pt x="1234093" y="2469322"/>
                  <a:pt x="1225889" y="2478598"/>
                  <a:pt x="1219831" y="2489200"/>
                </a:cubicBezTo>
                <a:cubicBezTo>
                  <a:pt x="1212317" y="2502350"/>
                  <a:pt x="1207025" y="2516690"/>
                  <a:pt x="1199511" y="2529840"/>
                </a:cubicBezTo>
                <a:cubicBezTo>
                  <a:pt x="1193453" y="2540442"/>
                  <a:pt x="1184150" y="2549162"/>
                  <a:pt x="1179191" y="2560320"/>
                </a:cubicBezTo>
                <a:cubicBezTo>
                  <a:pt x="1146208" y="2634532"/>
                  <a:pt x="1183829" y="2612961"/>
                  <a:pt x="1128391" y="2631440"/>
                </a:cubicBezTo>
                <a:cubicBezTo>
                  <a:pt x="1114844" y="2651760"/>
                  <a:pt x="1110919" y="2684677"/>
                  <a:pt x="1087751" y="2692400"/>
                </a:cubicBezTo>
                <a:lnTo>
                  <a:pt x="1057271" y="2702560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reeform 7"/>
          <p:cNvSpPr/>
          <p:nvPr/>
        </p:nvSpPr>
        <p:spPr>
          <a:xfrm>
            <a:off x="6268720" y="2103120"/>
            <a:ext cx="1310640" cy="2641600"/>
          </a:xfrm>
          <a:custGeom>
            <a:avLst/>
            <a:gdLst>
              <a:gd name="connsiteX0" fmla="*/ 0 w 1310640"/>
              <a:gd name="connsiteY0" fmla="*/ 0 h 2641600"/>
              <a:gd name="connsiteX1" fmla="*/ 436880 w 1310640"/>
              <a:gd name="connsiteY1" fmla="*/ 10160 h 2641600"/>
              <a:gd name="connsiteX2" fmla="*/ 589280 w 1310640"/>
              <a:gd name="connsiteY2" fmla="*/ 30480 h 2641600"/>
              <a:gd name="connsiteX3" fmla="*/ 680720 w 1310640"/>
              <a:gd name="connsiteY3" fmla="*/ 71120 h 2641600"/>
              <a:gd name="connsiteX4" fmla="*/ 762000 w 1310640"/>
              <a:gd name="connsiteY4" fmla="*/ 91440 h 2641600"/>
              <a:gd name="connsiteX5" fmla="*/ 822960 w 1310640"/>
              <a:gd name="connsiteY5" fmla="*/ 111760 h 2641600"/>
              <a:gd name="connsiteX6" fmla="*/ 863600 w 1310640"/>
              <a:gd name="connsiteY6" fmla="*/ 152400 h 2641600"/>
              <a:gd name="connsiteX7" fmla="*/ 904240 w 1310640"/>
              <a:gd name="connsiteY7" fmla="*/ 162560 h 2641600"/>
              <a:gd name="connsiteX8" fmla="*/ 944880 w 1310640"/>
              <a:gd name="connsiteY8" fmla="*/ 182880 h 2641600"/>
              <a:gd name="connsiteX9" fmla="*/ 1087120 w 1310640"/>
              <a:gd name="connsiteY9" fmla="*/ 274320 h 2641600"/>
              <a:gd name="connsiteX10" fmla="*/ 1209040 w 1310640"/>
              <a:gd name="connsiteY10" fmla="*/ 406400 h 2641600"/>
              <a:gd name="connsiteX11" fmla="*/ 1239520 w 1310640"/>
              <a:gd name="connsiteY11" fmla="*/ 426720 h 2641600"/>
              <a:gd name="connsiteX12" fmla="*/ 1259840 w 1310640"/>
              <a:gd name="connsiteY12" fmla="*/ 487680 h 2641600"/>
              <a:gd name="connsiteX13" fmla="*/ 1310640 w 1310640"/>
              <a:gd name="connsiteY13" fmla="*/ 579120 h 2641600"/>
              <a:gd name="connsiteX14" fmla="*/ 1300480 w 1310640"/>
              <a:gd name="connsiteY14" fmla="*/ 1209040 h 2641600"/>
              <a:gd name="connsiteX15" fmla="*/ 1259840 w 1310640"/>
              <a:gd name="connsiteY15" fmla="*/ 1351280 h 2641600"/>
              <a:gd name="connsiteX16" fmla="*/ 1219200 w 1310640"/>
              <a:gd name="connsiteY16" fmla="*/ 1452880 h 2641600"/>
              <a:gd name="connsiteX17" fmla="*/ 1198880 w 1310640"/>
              <a:gd name="connsiteY17" fmla="*/ 1534160 h 2641600"/>
              <a:gd name="connsiteX18" fmla="*/ 1188720 w 1310640"/>
              <a:gd name="connsiteY18" fmla="*/ 1574800 h 2641600"/>
              <a:gd name="connsiteX19" fmla="*/ 1158240 w 1310640"/>
              <a:gd name="connsiteY19" fmla="*/ 1635760 h 2641600"/>
              <a:gd name="connsiteX20" fmla="*/ 1137920 w 1310640"/>
              <a:gd name="connsiteY20" fmla="*/ 1666240 h 2641600"/>
              <a:gd name="connsiteX21" fmla="*/ 1117600 w 1310640"/>
              <a:gd name="connsiteY21" fmla="*/ 1727200 h 2641600"/>
              <a:gd name="connsiteX22" fmla="*/ 1076960 w 1310640"/>
              <a:gd name="connsiteY22" fmla="*/ 1788160 h 2641600"/>
              <a:gd name="connsiteX23" fmla="*/ 1046480 w 1310640"/>
              <a:gd name="connsiteY23" fmla="*/ 1859280 h 2641600"/>
              <a:gd name="connsiteX24" fmla="*/ 1005840 w 1310640"/>
              <a:gd name="connsiteY24" fmla="*/ 1930400 h 2641600"/>
              <a:gd name="connsiteX25" fmla="*/ 975360 w 1310640"/>
              <a:gd name="connsiteY25" fmla="*/ 1991360 h 2641600"/>
              <a:gd name="connsiteX26" fmla="*/ 944880 w 1310640"/>
              <a:gd name="connsiteY26" fmla="*/ 2092960 h 2641600"/>
              <a:gd name="connsiteX27" fmla="*/ 934720 w 1310640"/>
              <a:gd name="connsiteY27" fmla="*/ 2123440 h 2641600"/>
              <a:gd name="connsiteX28" fmla="*/ 914400 w 1310640"/>
              <a:gd name="connsiteY28" fmla="*/ 2153920 h 2641600"/>
              <a:gd name="connsiteX29" fmla="*/ 934720 w 1310640"/>
              <a:gd name="connsiteY29" fmla="*/ 2397760 h 2641600"/>
              <a:gd name="connsiteX30" fmla="*/ 944880 w 1310640"/>
              <a:gd name="connsiteY30" fmla="*/ 2428240 h 2641600"/>
              <a:gd name="connsiteX31" fmla="*/ 955040 w 1310640"/>
              <a:gd name="connsiteY31" fmla="*/ 2489200 h 2641600"/>
              <a:gd name="connsiteX32" fmla="*/ 985520 w 1310640"/>
              <a:gd name="connsiteY32" fmla="*/ 2560320 h 2641600"/>
              <a:gd name="connsiteX33" fmla="*/ 995680 w 1310640"/>
              <a:gd name="connsiteY33" fmla="*/ 2590800 h 2641600"/>
              <a:gd name="connsiteX34" fmla="*/ 1016000 w 1310640"/>
              <a:gd name="connsiteY34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0640" h="2641600">
                <a:moveTo>
                  <a:pt x="0" y="0"/>
                </a:moveTo>
                <a:lnTo>
                  <a:pt x="436880" y="10160"/>
                </a:lnTo>
                <a:cubicBezTo>
                  <a:pt x="454979" y="10870"/>
                  <a:pt x="567385" y="27352"/>
                  <a:pt x="589280" y="30480"/>
                </a:cubicBezTo>
                <a:cubicBezTo>
                  <a:pt x="620377" y="46029"/>
                  <a:pt x="646992" y="60742"/>
                  <a:pt x="680720" y="71120"/>
                </a:cubicBezTo>
                <a:cubicBezTo>
                  <a:pt x="707412" y="79333"/>
                  <a:pt x="735506" y="82609"/>
                  <a:pt x="762000" y="91440"/>
                </a:cubicBezTo>
                <a:lnTo>
                  <a:pt x="822960" y="111760"/>
                </a:lnTo>
                <a:cubicBezTo>
                  <a:pt x="836507" y="125307"/>
                  <a:pt x="847354" y="142246"/>
                  <a:pt x="863600" y="152400"/>
                </a:cubicBezTo>
                <a:cubicBezTo>
                  <a:pt x="875441" y="159801"/>
                  <a:pt x="891165" y="157657"/>
                  <a:pt x="904240" y="162560"/>
                </a:cubicBezTo>
                <a:cubicBezTo>
                  <a:pt x="918421" y="167878"/>
                  <a:pt x="932278" y="174479"/>
                  <a:pt x="944880" y="182880"/>
                </a:cubicBezTo>
                <a:cubicBezTo>
                  <a:pt x="1094062" y="282335"/>
                  <a:pt x="962511" y="212015"/>
                  <a:pt x="1087120" y="274320"/>
                </a:cubicBezTo>
                <a:cubicBezTo>
                  <a:pt x="1120450" y="315983"/>
                  <a:pt x="1167634" y="378796"/>
                  <a:pt x="1209040" y="406400"/>
                </a:cubicBezTo>
                <a:lnTo>
                  <a:pt x="1239520" y="426720"/>
                </a:lnTo>
                <a:cubicBezTo>
                  <a:pt x="1246293" y="447040"/>
                  <a:pt x="1250261" y="468522"/>
                  <a:pt x="1259840" y="487680"/>
                </a:cubicBezTo>
                <a:cubicBezTo>
                  <a:pt x="1329711" y="627422"/>
                  <a:pt x="1282544" y="494831"/>
                  <a:pt x="1310640" y="579120"/>
                </a:cubicBezTo>
                <a:cubicBezTo>
                  <a:pt x="1307253" y="789093"/>
                  <a:pt x="1309472" y="999232"/>
                  <a:pt x="1300480" y="1209040"/>
                </a:cubicBezTo>
                <a:cubicBezTo>
                  <a:pt x="1297725" y="1273316"/>
                  <a:pt x="1271535" y="1292805"/>
                  <a:pt x="1259840" y="1351280"/>
                </a:cubicBezTo>
                <a:cubicBezTo>
                  <a:pt x="1245807" y="1421444"/>
                  <a:pt x="1258565" y="1387272"/>
                  <a:pt x="1219200" y="1452880"/>
                </a:cubicBezTo>
                <a:lnTo>
                  <a:pt x="1198880" y="1534160"/>
                </a:lnTo>
                <a:cubicBezTo>
                  <a:pt x="1195493" y="1547707"/>
                  <a:pt x="1196466" y="1563182"/>
                  <a:pt x="1188720" y="1574800"/>
                </a:cubicBezTo>
                <a:cubicBezTo>
                  <a:pt x="1130486" y="1662151"/>
                  <a:pt x="1200304" y="1551632"/>
                  <a:pt x="1158240" y="1635760"/>
                </a:cubicBezTo>
                <a:cubicBezTo>
                  <a:pt x="1152779" y="1646682"/>
                  <a:pt x="1142879" y="1655082"/>
                  <a:pt x="1137920" y="1666240"/>
                </a:cubicBezTo>
                <a:cubicBezTo>
                  <a:pt x="1129221" y="1685813"/>
                  <a:pt x="1127179" y="1708042"/>
                  <a:pt x="1117600" y="1727200"/>
                </a:cubicBezTo>
                <a:cubicBezTo>
                  <a:pt x="1106678" y="1749043"/>
                  <a:pt x="1087882" y="1766317"/>
                  <a:pt x="1076960" y="1788160"/>
                </a:cubicBezTo>
                <a:cubicBezTo>
                  <a:pt x="1009567" y="1922946"/>
                  <a:pt x="1091328" y="1754634"/>
                  <a:pt x="1046480" y="1859280"/>
                </a:cubicBezTo>
                <a:cubicBezTo>
                  <a:pt x="993043" y="1983965"/>
                  <a:pt x="1056858" y="1828364"/>
                  <a:pt x="1005840" y="1930400"/>
                </a:cubicBezTo>
                <a:cubicBezTo>
                  <a:pt x="963776" y="2014528"/>
                  <a:pt x="1033594" y="1904009"/>
                  <a:pt x="975360" y="1991360"/>
                </a:cubicBezTo>
                <a:cubicBezTo>
                  <a:pt x="960005" y="2052780"/>
                  <a:pt x="969616" y="2018753"/>
                  <a:pt x="944880" y="2092960"/>
                </a:cubicBezTo>
                <a:cubicBezTo>
                  <a:pt x="941493" y="2103120"/>
                  <a:pt x="940661" y="2114529"/>
                  <a:pt x="934720" y="2123440"/>
                </a:cubicBezTo>
                <a:lnTo>
                  <a:pt x="914400" y="2153920"/>
                </a:lnTo>
                <a:cubicBezTo>
                  <a:pt x="918265" y="2215758"/>
                  <a:pt x="921848" y="2326965"/>
                  <a:pt x="934720" y="2397760"/>
                </a:cubicBezTo>
                <a:cubicBezTo>
                  <a:pt x="936636" y="2408297"/>
                  <a:pt x="942557" y="2417785"/>
                  <a:pt x="944880" y="2428240"/>
                </a:cubicBezTo>
                <a:cubicBezTo>
                  <a:pt x="949349" y="2448350"/>
                  <a:pt x="951000" y="2469000"/>
                  <a:pt x="955040" y="2489200"/>
                </a:cubicBezTo>
                <a:cubicBezTo>
                  <a:pt x="969137" y="2559684"/>
                  <a:pt x="956602" y="2502483"/>
                  <a:pt x="985520" y="2560320"/>
                </a:cubicBezTo>
                <a:cubicBezTo>
                  <a:pt x="990309" y="2569899"/>
                  <a:pt x="990891" y="2581221"/>
                  <a:pt x="995680" y="2590800"/>
                </a:cubicBezTo>
                <a:cubicBezTo>
                  <a:pt x="1019757" y="2638954"/>
                  <a:pt x="1016000" y="2602391"/>
                  <a:pt x="1016000" y="264160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>
          <a:xfrm>
            <a:off x="7315200" y="2540000"/>
            <a:ext cx="2194560" cy="1524000"/>
          </a:xfrm>
          <a:custGeom>
            <a:avLst/>
            <a:gdLst>
              <a:gd name="connsiteX0" fmla="*/ 0 w 2194560"/>
              <a:gd name="connsiteY0" fmla="*/ 1463040 h 1524000"/>
              <a:gd name="connsiteX1" fmla="*/ 182880 w 2194560"/>
              <a:gd name="connsiteY1" fmla="*/ 1493520 h 1524000"/>
              <a:gd name="connsiteX2" fmla="*/ 254000 w 2194560"/>
              <a:gd name="connsiteY2" fmla="*/ 1513840 h 1524000"/>
              <a:gd name="connsiteX3" fmla="*/ 477520 w 2194560"/>
              <a:gd name="connsiteY3" fmla="*/ 1524000 h 1524000"/>
              <a:gd name="connsiteX4" fmla="*/ 812800 w 2194560"/>
              <a:gd name="connsiteY4" fmla="*/ 1513840 h 1524000"/>
              <a:gd name="connsiteX5" fmla="*/ 944880 w 2194560"/>
              <a:gd name="connsiteY5" fmla="*/ 1483360 h 1524000"/>
              <a:gd name="connsiteX6" fmla="*/ 1026160 w 2194560"/>
              <a:gd name="connsiteY6" fmla="*/ 1442720 h 1524000"/>
              <a:gd name="connsiteX7" fmla="*/ 1056640 w 2194560"/>
              <a:gd name="connsiteY7" fmla="*/ 1432560 h 1524000"/>
              <a:gd name="connsiteX8" fmla="*/ 1117600 w 2194560"/>
              <a:gd name="connsiteY8" fmla="*/ 1381760 h 1524000"/>
              <a:gd name="connsiteX9" fmla="*/ 1158240 w 2194560"/>
              <a:gd name="connsiteY9" fmla="*/ 1361440 h 1524000"/>
              <a:gd name="connsiteX10" fmla="*/ 1229360 w 2194560"/>
              <a:gd name="connsiteY10" fmla="*/ 1280160 h 1524000"/>
              <a:gd name="connsiteX11" fmla="*/ 1249680 w 2194560"/>
              <a:gd name="connsiteY11" fmla="*/ 1249680 h 1524000"/>
              <a:gd name="connsiteX12" fmla="*/ 1330960 w 2194560"/>
              <a:gd name="connsiteY12" fmla="*/ 1158240 h 1524000"/>
              <a:gd name="connsiteX13" fmla="*/ 1371600 w 2194560"/>
              <a:gd name="connsiteY13" fmla="*/ 1076960 h 1524000"/>
              <a:gd name="connsiteX14" fmla="*/ 1391920 w 2194560"/>
              <a:gd name="connsiteY14" fmla="*/ 1005840 h 1524000"/>
              <a:gd name="connsiteX15" fmla="*/ 1412240 w 2194560"/>
              <a:gd name="connsiteY15" fmla="*/ 975360 h 1524000"/>
              <a:gd name="connsiteX16" fmla="*/ 1422400 w 2194560"/>
              <a:gd name="connsiteY16" fmla="*/ 944880 h 1524000"/>
              <a:gd name="connsiteX17" fmla="*/ 1442720 w 2194560"/>
              <a:gd name="connsiteY17" fmla="*/ 904240 h 1524000"/>
              <a:gd name="connsiteX18" fmla="*/ 1463040 w 2194560"/>
              <a:gd name="connsiteY18" fmla="*/ 822960 h 1524000"/>
              <a:gd name="connsiteX19" fmla="*/ 1493520 w 2194560"/>
              <a:gd name="connsiteY19" fmla="*/ 782320 h 1524000"/>
              <a:gd name="connsiteX20" fmla="*/ 1534160 w 2194560"/>
              <a:gd name="connsiteY20" fmla="*/ 711200 h 1524000"/>
              <a:gd name="connsiteX21" fmla="*/ 1544320 w 2194560"/>
              <a:gd name="connsiteY21" fmla="*/ 680720 h 1524000"/>
              <a:gd name="connsiteX22" fmla="*/ 1584960 w 2194560"/>
              <a:gd name="connsiteY22" fmla="*/ 619760 h 1524000"/>
              <a:gd name="connsiteX23" fmla="*/ 1615440 w 2194560"/>
              <a:gd name="connsiteY23" fmla="*/ 548640 h 1524000"/>
              <a:gd name="connsiteX24" fmla="*/ 1656080 w 2194560"/>
              <a:gd name="connsiteY24" fmla="*/ 467360 h 1524000"/>
              <a:gd name="connsiteX25" fmla="*/ 1686560 w 2194560"/>
              <a:gd name="connsiteY25" fmla="*/ 436880 h 1524000"/>
              <a:gd name="connsiteX26" fmla="*/ 1717040 w 2194560"/>
              <a:gd name="connsiteY26" fmla="*/ 365760 h 1524000"/>
              <a:gd name="connsiteX27" fmla="*/ 1737360 w 2194560"/>
              <a:gd name="connsiteY27" fmla="*/ 335280 h 1524000"/>
              <a:gd name="connsiteX28" fmla="*/ 1747520 w 2194560"/>
              <a:gd name="connsiteY28" fmla="*/ 304800 h 1524000"/>
              <a:gd name="connsiteX29" fmla="*/ 1778000 w 2194560"/>
              <a:gd name="connsiteY29" fmla="*/ 274320 h 1524000"/>
              <a:gd name="connsiteX30" fmla="*/ 1828800 w 2194560"/>
              <a:gd name="connsiteY30" fmla="*/ 223520 h 1524000"/>
              <a:gd name="connsiteX31" fmla="*/ 1859280 w 2194560"/>
              <a:gd name="connsiteY31" fmla="*/ 193040 h 1524000"/>
              <a:gd name="connsiteX32" fmla="*/ 1879600 w 2194560"/>
              <a:gd name="connsiteY32" fmla="*/ 162560 h 1524000"/>
              <a:gd name="connsiteX33" fmla="*/ 1910080 w 2194560"/>
              <a:gd name="connsiteY33" fmla="*/ 152400 h 1524000"/>
              <a:gd name="connsiteX34" fmla="*/ 1930400 w 2194560"/>
              <a:gd name="connsiteY34" fmla="*/ 121920 h 1524000"/>
              <a:gd name="connsiteX35" fmla="*/ 1960880 w 2194560"/>
              <a:gd name="connsiteY35" fmla="*/ 111760 h 1524000"/>
              <a:gd name="connsiteX36" fmla="*/ 2001520 w 2194560"/>
              <a:gd name="connsiteY36" fmla="*/ 81280 h 1524000"/>
              <a:gd name="connsiteX37" fmla="*/ 2062480 w 2194560"/>
              <a:gd name="connsiteY37" fmla="*/ 40640 h 1524000"/>
              <a:gd name="connsiteX38" fmla="*/ 2153920 w 2194560"/>
              <a:gd name="connsiteY38" fmla="*/ 0 h 1524000"/>
              <a:gd name="connsiteX39" fmla="*/ 2194560 w 2194560"/>
              <a:gd name="connsiteY39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94560" h="1524000">
                <a:moveTo>
                  <a:pt x="0" y="1463040"/>
                </a:moveTo>
                <a:cubicBezTo>
                  <a:pt x="83074" y="1473424"/>
                  <a:pt x="95586" y="1472980"/>
                  <a:pt x="182880" y="1493520"/>
                </a:cubicBezTo>
                <a:cubicBezTo>
                  <a:pt x="206880" y="1499167"/>
                  <a:pt x="229476" y="1511303"/>
                  <a:pt x="254000" y="1513840"/>
                </a:cubicBezTo>
                <a:cubicBezTo>
                  <a:pt x="328188" y="1521515"/>
                  <a:pt x="403013" y="1520613"/>
                  <a:pt x="477520" y="1524000"/>
                </a:cubicBezTo>
                <a:cubicBezTo>
                  <a:pt x="589280" y="1520613"/>
                  <a:pt x="701143" y="1519717"/>
                  <a:pt x="812800" y="1513840"/>
                </a:cubicBezTo>
                <a:cubicBezTo>
                  <a:pt x="831355" y="1512863"/>
                  <a:pt x="943281" y="1484159"/>
                  <a:pt x="944880" y="1483360"/>
                </a:cubicBezTo>
                <a:cubicBezTo>
                  <a:pt x="971973" y="1469813"/>
                  <a:pt x="997423" y="1452299"/>
                  <a:pt x="1026160" y="1442720"/>
                </a:cubicBezTo>
                <a:cubicBezTo>
                  <a:pt x="1036320" y="1439333"/>
                  <a:pt x="1047061" y="1437349"/>
                  <a:pt x="1056640" y="1432560"/>
                </a:cubicBezTo>
                <a:cubicBezTo>
                  <a:pt x="1110391" y="1405684"/>
                  <a:pt x="1065170" y="1419210"/>
                  <a:pt x="1117600" y="1381760"/>
                </a:cubicBezTo>
                <a:cubicBezTo>
                  <a:pt x="1129925" y="1372957"/>
                  <a:pt x="1144693" y="1368213"/>
                  <a:pt x="1158240" y="1361440"/>
                </a:cubicBezTo>
                <a:cubicBezTo>
                  <a:pt x="1246719" y="1243468"/>
                  <a:pt x="1124133" y="1402925"/>
                  <a:pt x="1229360" y="1280160"/>
                </a:cubicBezTo>
                <a:cubicBezTo>
                  <a:pt x="1237307" y="1270889"/>
                  <a:pt x="1241568" y="1258806"/>
                  <a:pt x="1249680" y="1249680"/>
                </a:cubicBezTo>
                <a:cubicBezTo>
                  <a:pt x="1342472" y="1145288"/>
                  <a:pt x="1284842" y="1227416"/>
                  <a:pt x="1330960" y="1158240"/>
                </a:cubicBezTo>
                <a:cubicBezTo>
                  <a:pt x="1351161" y="1077437"/>
                  <a:pt x="1325546" y="1157555"/>
                  <a:pt x="1371600" y="1076960"/>
                </a:cubicBezTo>
                <a:cubicBezTo>
                  <a:pt x="1382898" y="1057189"/>
                  <a:pt x="1383436" y="1025635"/>
                  <a:pt x="1391920" y="1005840"/>
                </a:cubicBezTo>
                <a:cubicBezTo>
                  <a:pt x="1396730" y="994617"/>
                  <a:pt x="1406779" y="986282"/>
                  <a:pt x="1412240" y="975360"/>
                </a:cubicBezTo>
                <a:cubicBezTo>
                  <a:pt x="1417029" y="965781"/>
                  <a:pt x="1418181" y="954724"/>
                  <a:pt x="1422400" y="944880"/>
                </a:cubicBezTo>
                <a:cubicBezTo>
                  <a:pt x="1428366" y="930959"/>
                  <a:pt x="1437931" y="918608"/>
                  <a:pt x="1442720" y="904240"/>
                </a:cubicBezTo>
                <a:cubicBezTo>
                  <a:pt x="1451551" y="877746"/>
                  <a:pt x="1446284" y="845302"/>
                  <a:pt x="1463040" y="822960"/>
                </a:cubicBezTo>
                <a:cubicBezTo>
                  <a:pt x="1473200" y="809413"/>
                  <a:pt x="1483678" y="796099"/>
                  <a:pt x="1493520" y="782320"/>
                </a:cubicBezTo>
                <a:cubicBezTo>
                  <a:pt x="1511741" y="756811"/>
                  <a:pt x="1521404" y="740965"/>
                  <a:pt x="1534160" y="711200"/>
                </a:cubicBezTo>
                <a:cubicBezTo>
                  <a:pt x="1538379" y="701356"/>
                  <a:pt x="1539119" y="690082"/>
                  <a:pt x="1544320" y="680720"/>
                </a:cubicBezTo>
                <a:cubicBezTo>
                  <a:pt x="1556180" y="659372"/>
                  <a:pt x="1584960" y="619760"/>
                  <a:pt x="1584960" y="619760"/>
                </a:cubicBezTo>
                <a:cubicBezTo>
                  <a:pt x="1603019" y="547523"/>
                  <a:pt x="1583057" y="608010"/>
                  <a:pt x="1615440" y="548640"/>
                </a:cubicBezTo>
                <a:cubicBezTo>
                  <a:pt x="1629945" y="522047"/>
                  <a:pt x="1634661" y="488779"/>
                  <a:pt x="1656080" y="467360"/>
                </a:cubicBezTo>
                <a:cubicBezTo>
                  <a:pt x="1666240" y="457200"/>
                  <a:pt x="1678209" y="448572"/>
                  <a:pt x="1686560" y="436880"/>
                </a:cubicBezTo>
                <a:cubicBezTo>
                  <a:pt x="1721796" y="387549"/>
                  <a:pt x="1694930" y="409980"/>
                  <a:pt x="1717040" y="365760"/>
                </a:cubicBezTo>
                <a:cubicBezTo>
                  <a:pt x="1722501" y="354838"/>
                  <a:pt x="1731899" y="346202"/>
                  <a:pt x="1737360" y="335280"/>
                </a:cubicBezTo>
                <a:cubicBezTo>
                  <a:pt x="1742149" y="325701"/>
                  <a:pt x="1741579" y="313711"/>
                  <a:pt x="1747520" y="304800"/>
                </a:cubicBezTo>
                <a:cubicBezTo>
                  <a:pt x="1755490" y="292845"/>
                  <a:pt x="1768802" y="285358"/>
                  <a:pt x="1778000" y="274320"/>
                </a:cubicBezTo>
                <a:cubicBezTo>
                  <a:pt x="1845733" y="193040"/>
                  <a:pt x="1747520" y="291253"/>
                  <a:pt x="1828800" y="223520"/>
                </a:cubicBezTo>
                <a:cubicBezTo>
                  <a:pt x="1839838" y="214322"/>
                  <a:pt x="1850082" y="204078"/>
                  <a:pt x="1859280" y="193040"/>
                </a:cubicBezTo>
                <a:cubicBezTo>
                  <a:pt x="1867097" y="183659"/>
                  <a:pt x="1870065" y="170188"/>
                  <a:pt x="1879600" y="162560"/>
                </a:cubicBezTo>
                <a:cubicBezTo>
                  <a:pt x="1887963" y="155870"/>
                  <a:pt x="1899920" y="155787"/>
                  <a:pt x="1910080" y="152400"/>
                </a:cubicBezTo>
                <a:cubicBezTo>
                  <a:pt x="1916853" y="142240"/>
                  <a:pt x="1920865" y="129548"/>
                  <a:pt x="1930400" y="121920"/>
                </a:cubicBezTo>
                <a:cubicBezTo>
                  <a:pt x="1938763" y="115230"/>
                  <a:pt x="1951581" y="117073"/>
                  <a:pt x="1960880" y="111760"/>
                </a:cubicBezTo>
                <a:cubicBezTo>
                  <a:pt x="1975582" y="103359"/>
                  <a:pt x="1987648" y="90991"/>
                  <a:pt x="2001520" y="81280"/>
                </a:cubicBezTo>
                <a:cubicBezTo>
                  <a:pt x="2021527" y="67275"/>
                  <a:pt x="2042160" y="54187"/>
                  <a:pt x="2062480" y="40640"/>
                </a:cubicBezTo>
                <a:cubicBezTo>
                  <a:pt x="2090104" y="22224"/>
                  <a:pt x="2117648" y="0"/>
                  <a:pt x="2153920" y="0"/>
                </a:cubicBezTo>
                <a:lnTo>
                  <a:pt x="21945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 9"/>
          <p:cNvSpPr/>
          <p:nvPr/>
        </p:nvSpPr>
        <p:spPr>
          <a:xfrm>
            <a:off x="8757920" y="2976880"/>
            <a:ext cx="1706880" cy="518160"/>
          </a:xfrm>
          <a:custGeom>
            <a:avLst/>
            <a:gdLst>
              <a:gd name="connsiteX0" fmla="*/ 0 w 1706880"/>
              <a:gd name="connsiteY0" fmla="*/ 426720 h 518160"/>
              <a:gd name="connsiteX1" fmla="*/ 50800 w 1706880"/>
              <a:gd name="connsiteY1" fmla="*/ 447040 h 518160"/>
              <a:gd name="connsiteX2" fmla="*/ 81280 w 1706880"/>
              <a:gd name="connsiteY2" fmla="*/ 467360 h 518160"/>
              <a:gd name="connsiteX3" fmla="*/ 152400 w 1706880"/>
              <a:gd name="connsiteY3" fmla="*/ 487680 h 518160"/>
              <a:gd name="connsiteX4" fmla="*/ 182880 w 1706880"/>
              <a:gd name="connsiteY4" fmla="*/ 497840 h 518160"/>
              <a:gd name="connsiteX5" fmla="*/ 264160 w 1706880"/>
              <a:gd name="connsiteY5" fmla="*/ 518160 h 518160"/>
              <a:gd name="connsiteX6" fmla="*/ 467360 w 1706880"/>
              <a:gd name="connsiteY6" fmla="*/ 497840 h 518160"/>
              <a:gd name="connsiteX7" fmla="*/ 528320 w 1706880"/>
              <a:gd name="connsiteY7" fmla="*/ 487680 h 518160"/>
              <a:gd name="connsiteX8" fmla="*/ 629920 w 1706880"/>
              <a:gd name="connsiteY8" fmla="*/ 447040 h 518160"/>
              <a:gd name="connsiteX9" fmla="*/ 690880 w 1706880"/>
              <a:gd name="connsiteY9" fmla="*/ 386080 h 518160"/>
              <a:gd name="connsiteX10" fmla="*/ 731520 w 1706880"/>
              <a:gd name="connsiteY10" fmla="*/ 355600 h 518160"/>
              <a:gd name="connsiteX11" fmla="*/ 812800 w 1706880"/>
              <a:gd name="connsiteY11" fmla="*/ 274320 h 518160"/>
              <a:gd name="connsiteX12" fmla="*/ 853440 w 1706880"/>
              <a:gd name="connsiteY12" fmla="*/ 243840 h 518160"/>
              <a:gd name="connsiteX13" fmla="*/ 873760 w 1706880"/>
              <a:gd name="connsiteY13" fmla="*/ 213360 h 518160"/>
              <a:gd name="connsiteX14" fmla="*/ 934720 w 1706880"/>
              <a:gd name="connsiteY14" fmla="*/ 182880 h 518160"/>
              <a:gd name="connsiteX15" fmla="*/ 965200 w 1706880"/>
              <a:gd name="connsiteY15" fmla="*/ 162560 h 518160"/>
              <a:gd name="connsiteX16" fmla="*/ 995680 w 1706880"/>
              <a:gd name="connsiteY16" fmla="*/ 152400 h 518160"/>
              <a:gd name="connsiteX17" fmla="*/ 1402080 w 1706880"/>
              <a:gd name="connsiteY17" fmla="*/ 132080 h 518160"/>
              <a:gd name="connsiteX18" fmla="*/ 1524000 w 1706880"/>
              <a:gd name="connsiteY18" fmla="*/ 91440 h 518160"/>
              <a:gd name="connsiteX19" fmla="*/ 1554480 w 1706880"/>
              <a:gd name="connsiteY19" fmla="*/ 81280 h 518160"/>
              <a:gd name="connsiteX20" fmla="*/ 1584960 w 1706880"/>
              <a:gd name="connsiteY20" fmla="*/ 71120 h 518160"/>
              <a:gd name="connsiteX21" fmla="*/ 1645920 w 1706880"/>
              <a:gd name="connsiteY21" fmla="*/ 30480 h 518160"/>
              <a:gd name="connsiteX22" fmla="*/ 1676400 w 1706880"/>
              <a:gd name="connsiteY22" fmla="*/ 10160 h 518160"/>
              <a:gd name="connsiteX23" fmla="*/ 1706880 w 1706880"/>
              <a:gd name="connsiteY23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06880" h="518160">
                <a:moveTo>
                  <a:pt x="0" y="426720"/>
                </a:moveTo>
                <a:cubicBezTo>
                  <a:pt x="16933" y="433493"/>
                  <a:pt x="34488" y="438884"/>
                  <a:pt x="50800" y="447040"/>
                </a:cubicBezTo>
                <a:cubicBezTo>
                  <a:pt x="61722" y="452501"/>
                  <a:pt x="70358" y="461899"/>
                  <a:pt x="81280" y="467360"/>
                </a:cubicBezTo>
                <a:cubicBezTo>
                  <a:pt x="97520" y="475480"/>
                  <a:pt x="137209" y="483340"/>
                  <a:pt x="152400" y="487680"/>
                </a:cubicBezTo>
                <a:cubicBezTo>
                  <a:pt x="162698" y="490622"/>
                  <a:pt x="172548" y="495022"/>
                  <a:pt x="182880" y="497840"/>
                </a:cubicBezTo>
                <a:cubicBezTo>
                  <a:pt x="209823" y="505188"/>
                  <a:pt x="264160" y="518160"/>
                  <a:pt x="264160" y="518160"/>
                </a:cubicBezTo>
                <a:cubicBezTo>
                  <a:pt x="480679" y="503725"/>
                  <a:pt x="350732" y="519045"/>
                  <a:pt x="467360" y="497840"/>
                </a:cubicBezTo>
                <a:cubicBezTo>
                  <a:pt x="487628" y="494155"/>
                  <a:pt x="508335" y="492676"/>
                  <a:pt x="528320" y="487680"/>
                </a:cubicBezTo>
                <a:cubicBezTo>
                  <a:pt x="558720" y="480080"/>
                  <a:pt x="601891" y="464558"/>
                  <a:pt x="629920" y="447040"/>
                </a:cubicBezTo>
                <a:cubicBezTo>
                  <a:pt x="718465" y="391699"/>
                  <a:pt x="633667" y="443293"/>
                  <a:pt x="690880" y="386080"/>
                </a:cubicBezTo>
                <a:cubicBezTo>
                  <a:pt x="702854" y="374106"/>
                  <a:pt x="719038" y="367042"/>
                  <a:pt x="731520" y="355600"/>
                </a:cubicBezTo>
                <a:cubicBezTo>
                  <a:pt x="759765" y="329709"/>
                  <a:pt x="782147" y="297309"/>
                  <a:pt x="812800" y="274320"/>
                </a:cubicBezTo>
                <a:cubicBezTo>
                  <a:pt x="826347" y="264160"/>
                  <a:pt x="841466" y="255814"/>
                  <a:pt x="853440" y="243840"/>
                </a:cubicBezTo>
                <a:cubicBezTo>
                  <a:pt x="862074" y="235206"/>
                  <a:pt x="865126" y="221994"/>
                  <a:pt x="873760" y="213360"/>
                </a:cubicBezTo>
                <a:cubicBezTo>
                  <a:pt x="902877" y="184243"/>
                  <a:pt x="901666" y="199407"/>
                  <a:pt x="934720" y="182880"/>
                </a:cubicBezTo>
                <a:cubicBezTo>
                  <a:pt x="945642" y="177419"/>
                  <a:pt x="954278" y="168021"/>
                  <a:pt x="965200" y="162560"/>
                </a:cubicBezTo>
                <a:cubicBezTo>
                  <a:pt x="974779" y="157771"/>
                  <a:pt x="985095" y="154028"/>
                  <a:pt x="995680" y="152400"/>
                </a:cubicBezTo>
                <a:cubicBezTo>
                  <a:pt x="1107841" y="135145"/>
                  <a:pt x="1333839" y="134355"/>
                  <a:pt x="1402080" y="132080"/>
                </a:cubicBezTo>
                <a:lnTo>
                  <a:pt x="1524000" y="91440"/>
                </a:lnTo>
                <a:lnTo>
                  <a:pt x="1554480" y="81280"/>
                </a:lnTo>
                <a:lnTo>
                  <a:pt x="1584960" y="71120"/>
                </a:lnTo>
                <a:cubicBezTo>
                  <a:pt x="1642740" y="13340"/>
                  <a:pt x="1587105" y="59887"/>
                  <a:pt x="1645920" y="30480"/>
                </a:cubicBezTo>
                <a:cubicBezTo>
                  <a:pt x="1656842" y="25019"/>
                  <a:pt x="1665478" y="15621"/>
                  <a:pt x="1676400" y="10160"/>
                </a:cubicBezTo>
                <a:cubicBezTo>
                  <a:pt x="1685979" y="5371"/>
                  <a:pt x="1706880" y="0"/>
                  <a:pt x="1706880" y="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153920" y="3048000"/>
                <a:ext cx="115852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20" y="3048000"/>
                <a:ext cx="11585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41122" y="2863334"/>
                <a:ext cx="115852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22" y="2863334"/>
                <a:ext cx="11585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599398" y="2607548"/>
                <a:ext cx="115852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398" y="2607548"/>
                <a:ext cx="11585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751798" y="4141708"/>
                <a:ext cx="115852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98" y="4141708"/>
                <a:ext cx="11585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032099" y="2714506"/>
                <a:ext cx="115852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099" y="2714506"/>
                <a:ext cx="11585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4277360" y="2089107"/>
            <a:ext cx="3028283" cy="2696253"/>
          </a:xfrm>
          <a:custGeom>
            <a:avLst/>
            <a:gdLst>
              <a:gd name="connsiteX0" fmla="*/ 731520 w 3028283"/>
              <a:gd name="connsiteY0" fmla="*/ 44493 h 2696253"/>
              <a:gd name="connsiteX1" fmla="*/ 650240 w 3028283"/>
              <a:gd name="connsiteY1" fmla="*/ 74973 h 2696253"/>
              <a:gd name="connsiteX2" fmla="*/ 619760 w 3028283"/>
              <a:gd name="connsiteY2" fmla="*/ 85133 h 2696253"/>
              <a:gd name="connsiteX3" fmla="*/ 528320 w 3028283"/>
              <a:gd name="connsiteY3" fmla="*/ 135933 h 2696253"/>
              <a:gd name="connsiteX4" fmla="*/ 416560 w 3028283"/>
              <a:gd name="connsiteY4" fmla="*/ 207053 h 2696253"/>
              <a:gd name="connsiteX5" fmla="*/ 345440 w 3028283"/>
              <a:gd name="connsiteY5" fmla="*/ 227373 h 2696253"/>
              <a:gd name="connsiteX6" fmla="*/ 304800 w 3028283"/>
              <a:gd name="connsiteY6" fmla="*/ 247693 h 2696253"/>
              <a:gd name="connsiteX7" fmla="*/ 233680 w 3028283"/>
              <a:gd name="connsiteY7" fmla="*/ 288333 h 2696253"/>
              <a:gd name="connsiteX8" fmla="*/ 152400 w 3028283"/>
              <a:gd name="connsiteY8" fmla="*/ 308653 h 2696253"/>
              <a:gd name="connsiteX9" fmla="*/ 91440 w 3028283"/>
              <a:gd name="connsiteY9" fmla="*/ 328973 h 2696253"/>
              <a:gd name="connsiteX10" fmla="*/ 60960 w 3028283"/>
              <a:gd name="connsiteY10" fmla="*/ 349293 h 2696253"/>
              <a:gd name="connsiteX11" fmla="*/ 0 w 3028283"/>
              <a:gd name="connsiteY11" fmla="*/ 369613 h 2696253"/>
              <a:gd name="connsiteX12" fmla="*/ 10160 w 3028283"/>
              <a:gd name="connsiteY12" fmla="*/ 776013 h 2696253"/>
              <a:gd name="connsiteX13" fmla="*/ 30480 w 3028283"/>
              <a:gd name="connsiteY13" fmla="*/ 836973 h 2696253"/>
              <a:gd name="connsiteX14" fmla="*/ 60960 w 3028283"/>
              <a:gd name="connsiteY14" fmla="*/ 918253 h 2696253"/>
              <a:gd name="connsiteX15" fmla="*/ 81280 w 3028283"/>
              <a:gd name="connsiteY15" fmla="*/ 979213 h 2696253"/>
              <a:gd name="connsiteX16" fmla="*/ 101600 w 3028283"/>
              <a:gd name="connsiteY16" fmla="*/ 1019853 h 2696253"/>
              <a:gd name="connsiteX17" fmla="*/ 111760 w 3028283"/>
              <a:gd name="connsiteY17" fmla="*/ 1050333 h 2696253"/>
              <a:gd name="connsiteX18" fmla="*/ 152400 w 3028283"/>
              <a:gd name="connsiteY18" fmla="*/ 1111293 h 2696253"/>
              <a:gd name="connsiteX19" fmla="*/ 203200 w 3028283"/>
              <a:gd name="connsiteY19" fmla="*/ 1202733 h 2696253"/>
              <a:gd name="connsiteX20" fmla="*/ 223520 w 3028283"/>
              <a:gd name="connsiteY20" fmla="*/ 1233213 h 2696253"/>
              <a:gd name="connsiteX21" fmla="*/ 243840 w 3028283"/>
              <a:gd name="connsiteY21" fmla="*/ 1263693 h 2696253"/>
              <a:gd name="connsiteX22" fmla="*/ 274320 w 3028283"/>
              <a:gd name="connsiteY22" fmla="*/ 1294173 h 2696253"/>
              <a:gd name="connsiteX23" fmla="*/ 304800 w 3028283"/>
              <a:gd name="connsiteY23" fmla="*/ 1355133 h 2696253"/>
              <a:gd name="connsiteX24" fmla="*/ 335280 w 3028283"/>
              <a:gd name="connsiteY24" fmla="*/ 1375453 h 2696253"/>
              <a:gd name="connsiteX25" fmla="*/ 386080 w 3028283"/>
              <a:gd name="connsiteY25" fmla="*/ 1436413 h 2696253"/>
              <a:gd name="connsiteX26" fmla="*/ 406400 w 3028283"/>
              <a:gd name="connsiteY26" fmla="*/ 1466893 h 2696253"/>
              <a:gd name="connsiteX27" fmla="*/ 416560 w 3028283"/>
              <a:gd name="connsiteY27" fmla="*/ 1497373 h 2696253"/>
              <a:gd name="connsiteX28" fmla="*/ 447040 w 3028283"/>
              <a:gd name="connsiteY28" fmla="*/ 1517693 h 2696253"/>
              <a:gd name="connsiteX29" fmla="*/ 497840 w 3028283"/>
              <a:gd name="connsiteY29" fmla="*/ 1568493 h 2696253"/>
              <a:gd name="connsiteX30" fmla="*/ 518160 w 3028283"/>
              <a:gd name="connsiteY30" fmla="*/ 1598973 h 2696253"/>
              <a:gd name="connsiteX31" fmla="*/ 548640 w 3028283"/>
              <a:gd name="connsiteY31" fmla="*/ 1619293 h 2696253"/>
              <a:gd name="connsiteX32" fmla="*/ 579120 w 3028283"/>
              <a:gd name="connsiteY32" fmla="*/ 1649773 h 2696253"/>
              <a:gd name="connsiteX33" fmla="*/ 640080 w 3028283"/>
              <a:gd name="connsiteY33" fmla="*/ 1670093 h 2696253"/>
              <a:gd name="connsiteX34" fmla="*/ 660400 w 3028283"/>
              <a:gd name="connsiteY34" fmla="*/ 1700573 h 2696253"/>
              <a:gd name="connsiteX35" fmla="*/ 751840 w 3028283"/>
              <a:gd name="connsiteY35" fmla="*/ 1751373 h 2696253"/>
              <a:gd name="connsiteX36" fmla="*/ 873760 w 3028283"/>
              <a:gd name="connsiteY36" fmla="*/ 1822493 h 2696253"/>
              <a:gd name="connsiteX37" fmla="*/ 934720 w 3028283"/>
              <a:gd name="connsiteY37" fmla="*/ 1863133 h 2696253"/>
              <a:gd name="connsiteX38" fmla="*/ 965200 w 3028283"/>
              <a:gd name="connsiteY38" fmla="*/ 1893613 h 2696253"/>
              <a:gd name="connsiteX39" fmla="*/ 1026160 w 3028283"/>
              <a:gd name="connsiteY39" fmla="*/ 1934253 h 2696253"/>
              <a:gd name="connsiteX40" fmla="*/ 1046480 w 3028283"/>
              <a:gd name="connsiteY40" fmla="*/ 1964733 h 2696253"/>
              <a:gd name="connsiteX41" fmla="*/ 1056640 w 3028283"/>
              <a:gd name="connsiteY41" fmla="*/ 1995213 h 2696253"/>
              <a:gd name="connsiteX42" fmla="*/ 1087120 w 3028283"/>
              <a:gd name="connsiteY42" fmla="*/ 2025693 h 2696253"/>
              <a:gd name="connsiteX43" fmla="*/ 1117600 w 3028283"/>
              <a:gd name="connsiteY43" fmla="*/ 2584493 h 2696253"/>
              <a:gd name="connsiteX44" fmla="*/ 1137920 w 3028283"/>
              <a:gd name="connsiteY44" fmla="*/ 2614973 h 2696253"/>
              <a:gd name="connsiteX45" fmla="*/ 1168400 w 3028283"/>
              <a:gd name="connsiteY45" fmla="*/ 2675933 h 2696253"/>
              <a:gd name="connsiteX46" fmla="*/ 1229360 w 3028283"/>
              <a:gd name="connsiteY46" fmla="*/ 2696253 h 2696253"/>
              <a:gd name="connsiteX47" fmla="*/ 1391920 w 3028283"/>
              <a:gd name="connsiteY47" fmla="*/ 2686093 h 2696253"/>
              <a:gd name="connsiteX48" fmla="*/ 1452880 w 3028283"/>
              <a:gd name="connsiteY48" fmla="*/ 2665773 h 2696253"/>
              <a:gd name="connsiteX49" fmla="*/ 1493520 w 3028283"/>
              <a:gd name="connsiteY49" fmla="*/ 2655613 h 2696253"/>
              <a:gd name="connsiteX50" fmla="*/ 1564640 w 3028283"/>
              <a:gd name="connsiteY50" fmla="*/ 2625133 h 2696253"/>
              <a:gd name="connsiteX51" fmla="*/ 1615440 w 3028283"/>
              <a:gd name="connsiteY51" fmla="*/ 2614973 h 2696253"/>
              <a:gd name="connsiteX52" fmla="*/ 1676400 w 3028283"/>
              <a:gd name="connsiteY52" fmla="*/ 2594653 h 2696253"/>
              <a:gd name="connsiteX53" fmla="*/ 1737360 w 3028283"/>
              <a:gd name="connsiteY53" fmla="*/ 2584493 h 2696253"/>
              <a:gd name="connsiteX54" fmla="*/ 1767840 w 3028283"/>
              <a:gd name="connsiteY54" fmla="*/ 2574333 h 2696253"/>
              <a:gd name="connsiteX55" fmla="*/ 1838960 w 3028283"/>
              <a:gd name="connsiteY55" fmla="*/ 2564173 h 2696253"/>
              <a:gd name="connsiteX56" fmla="*/ 1940560 w 3028283"/>
              <a:gd name="connsiteY56" fmla="*/ 2533693 h 2696253"/>
              <a:gd name="connsiteX57" fmla="*/ 1971040 w 3028283"/>
              <a:gd name="connsiteY57" fmla="*/ 2523533 h 2696253"/>
              <a:gd name="connsiteX58" fmla="*/ 2590800 w 3028283"/>
              <a:gd name="connsiteY58" fmla="*/ 2503213 h 2696253"/>
              <a:gd name="connsiteX59" fmla="*/ 2621280 w 3028283"/>
              <a:gd name="connsiteY59" fmla="*/ 2482893 h 2696253"/>
              <a:gd name="connsiteX60" fmla="*/ 2651760 w 3028283"/>
              <a:gd name="connsiteY60" fmla="*/ 2472733 h 2696253"/>
              <a:gd name="connsiteX61" fmla="*/ 2682240 w 3028283"/>
              <a:gd name="connsiteY61" fmla="*/ 2432093 h 2696253"/>
              <a:gd name="connsiteX62" fmla="*/ 2743200 w 3028283"/>
              <a:gd name="connsiteY62" fmla="*/ 2350813 h 2696253"/>
              <a:gd name="connsiteX63" fmla="*/ 2753360 w 3028283"/>
              <a:gd name="connsiteY63" fmla="*/ 2320333 h 2696253"/>
              <a:gd name="connsiteX64" fmla="*/ 2773680 w 3028283"/>
              <a:gd name="connsiteY64" fmla="*/ 2289853 h 2696253"/>
              <a:gd name="connsiteX65" fmla="*/ 2804160 w 3028283"/>
              <a:gd name="connsiteY65" fmla="*/ 2198413 h 2696253"/>
              <a:gd name="connsiteX66" fmla="*/ 2814320 w 3028283"/>
              <a:gd name="connsiteY66" fmla="*/ 1690413 h 2696253"/>
              <a:gd name="connsiteX67" fmla="*/ 2824480 w 3028283"/>
              <a:gd name="connsiteY67" fmla="*/ 1619293 h 2696253"/>
              <a:gd name="connsiteX68" fmla="*/ 2865120 w 3028283"/>
              <a:gd name="connsiteY68" fmla="*/ 1426253 h 2696253"/>
              <a:gd name="connsiteX69" fmla="*/ 2875280 w 3028283"/>
              <a:gd name="connsiteY69" fmla="*/ 1375453 h 2696253"/>
              <a:gd name="connsiteX70" fmla="*/ 2895600 w 3028283"/>
              <a:gd name="connsiteY70" fmla="*/ 1294173 h 2696253"/>
              <a:gd name="connsiteX71" fmla="*/ 2926080 w 3028283"/>
              <a:gd name="connsiteY71" fmla="*/ 1192573 h 2696253"/>
              <a:gd name="connsiteX72" fmla="*/ 2936240 w 3028283"/>
              <a:gd name="connsiteY72" fmla="*/ 1151933 h 2696253"/>
              <a:gd name="connsiteX73" fmla="*/ 2956560 w 3028283"/>
              <a:gd name="connsiteY73" fmla="*/ 1090973 h 2696253"/>
              <a:gd name="connsiteX74" fmla="*/ 3007360 w 3028283"/>
              <a:gd name="connsiteY74" fmla="*/ 1009693 h 2696253"/>
              <a:gd name="connsiteX75" fmla="*/ 3017520 w 3028283"/>
              <a:gd name="connsiteY75" fmla="*/ 948733 h 2696253"/>
              <a:gd name="connsiteX76" fmla="*/ 3027680 w 3028283"/>
              <a:gd name="connsiteY76" fmla="*/ 918253 h 2696253"/>
              <a:gd name="connsiteX77" fmla="*/ 3007360 w 3028283"/>
              <a:gd name="connsiteY77" fmla="*/ 715053 h 2696253"/>
              <a:gd name="connsiteX78" fmla="*/ 2987040 w 3028283"/>
              <a:gd name="connsiteY78" fmla="*/ 633773 h 2696253"/>
              <a:gd name="connsiteX79" fmla="*/ 2976880 w 3028283"/>
              <a:gd name="connsiteY79" fmla="*/ 603293 h 2696253"/>
              <a:gd name="connsiteX80" fmla="*/ 2905760 w 3028283"/>
              <a:gd name="connsiteY80" fmla="*/ 532173 h 2696253"/>
              <a:gd name="connsiteX81" fmla="*/ 2773680 w 3028283"/>
              <a:gd name="connsiteY81" fmla="*/ 450893 h 2696253"/>
              <a:gd name="connsiteX82" fmla="*/ 2651760 w 3028283"/>
              <a:gd name="connsiteY82" fmla="*/ 369613 h 2696253"/>
              <a:gd name="connsiteX83" fmla="*/ 2611120 w 3028283"/>
              <a:gd name="connsiteY83" fmla="*/ 349293 h 2696253"/>
              <a:gd name="connsiteX84" fmla="*/ 2580640 w 3028283"/>
              <a:gd name="connsiteY84" fmla="*/ 339133 h 2696253"/>
              <a:gd name="connsiteX85" fmla="*/ 2550160 w 3028283"/>
              <a:gd name="connsiteY85" fmla="*/ 318813 h 2696253"/>
              <a:gd name="connsiteX86" fmla="*/ 2489200 w 3028283"/>
              <a:gd name="connsiteY86" fmla="*/ 288333 h 2696253"/>
              <a:gd name="connsiteX87" fmla="*/ 2418080 w 3028283"/>
              <a:gd name="connsiteY87" fmla="*/ 237533 h 2696253"/>
              <a:gd name="connsiteX88" fmla="*/ 2346960 w 3028283"/>
              <a:gd name="connsiteY88" fmla="*/ 227373 h 2696253"/>
              <a:gd name="connsiteX89" fmla="*/ 2174240 w 3028283"/>
              <a:gd name="connsiteY89" fmla="*/ 196893 h 2696253"/>
              <a:gd name="connsiteX90" fmla="*/ 1828800 w 3028283"/>
              <a:gd name="connsiteY90" fmla="*/ 217213 h 2696253"/>
              <a:gd name="connsiteX91" fmla="*/ 1757680 w 3028283"/>
              <a:gd name="connsiteY91" fmla="*/ 247693 h 2696253"/>
              <a:gd name="connsiteX92" fmla="*/ 1554480 w 3028283"/>
              <a:gd name="connsiteY92" fmla="*/ 237533 h 2696253"/>
              <a:gd name="connsiteX93" fmla="*/ 1503680 w 3028283"/>
              <a:gd name="connsiteY93" fmla="*/ 217213 h 2696253"/>
              <a:gd name="connsiteX94" fmla="*/ 1442720 w 3028283"/>
              <a:gd name="connsiteY94" fmla="*/ 207053 h 2696253"/>
              <a:gd name="connsiteX95" fmla="*/ 1381760 w 3028283"/>
              <a:gd name="connsiteY95" fmla="*/ 176573 h 2696253"/>
              <a:gd name="connsiteX96" fmla="*/ 1341120 w 3028283"/>
              <a:gd name="connsiteY96" fmla="*/ 146093 h 2696253"/>
              <a:gd name="connsiteX97" fmla="*/ 1290320 w 3028283"/>
              <a:gd name="connsiteY97" fmla="*/ 135933 h 2696253"/>
              <a:gd name="connsiteX98" fmla="*/ 1219200 w 3028283"/>
              <a:gd name="connsiteY98" fmla="*/ 95293 h 2696253"/>
              <a:gd name="connsiteX99" fmla="*/ 1178560 w 3028283"/>
              <a:gd name="connsiteY99" fmla="*/ 64813 h 2696253"/>
              <a:gd name="connsiteX100" fmla="*/ 1076960 w 3028283"/>
              <a:gd name="connsiteY100" fmla="*/ 24173 h 2696253"/>
              <a:gd name="connsiteX101" fmla="*/ 690880 w 3028283"/>
              <a:gd name="connsiteY101" fmla="*/ 14013 h 269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028283" h="2696253">
                <a:moveTo>
                  <a:pt x="731520" y="44493"/>
                </a:moveTo>
                <a:cubicBezTo>
                  <a:pt x="633510" y="64095"/>
                  <a:pt x="720004" y="40091"/>
                  <a:pt x="650240" y="74973"/>
                </a:cubicBezTo>
                <a:cubicBezTo>
                  <a:pt x="640661" y="79762"/>
                  <a:pt x="629122" y="79932"/>
                  <a:pt x="619760" y="85133"/>
                </a:cubicBezTo>
                <a:cubicBezTo>
                  <a:pt x="514954" y="143359"/>
                  <a:pt x="597289" y="112943"/>
                  <a:pt x="528320" y="135933"/>
                </a:cubicBezTo>
                <a:cubicBezTo>
                  <a:pt x="493318" y="162185"/>
                  <a:pt x="458163" y="191452"/>
                  <a:pt x="416560" y="207053"/>
                </a:cubicBezTo>
                <a:cubicBezTo>
                  <a:pt x="347817" y="232832"/>
                  <a:pt x="402752" y="202811"/>
                  <a:pt x="345440" y="227373"/>
                </a:cubicBezTo>
                <a:cubicBezTo>
                  <a:pt x="331519" y="233339"/>
                  <a:pt x="317950" y="240179"/>
                  <a:pt x="304800" y="247693"/>
                </a:cubicBezTo>
                <a:cubicBezTo>
                  <a:pt x="273585" y="265530"/>
                  <a:pt x="270523" y="276052"/>
                  <a:pt x="233680" y="288333"/>
                </a:cubicBezTo>
                <a:cubicBezTo>
                  <a:pt x="207186" y="297164"/>
                  <a:pt x="178894" y="299822"/>
                  <a:pt x="152400" y="308653"/>
                </a:cubicBezTo>
                <a:cubicBezTo>
                  <a:pt x="132080" y="315426"/>
                  <a:pt x="109262" y="317092"/>
                  <a:pt x="91440" y="328973"/>
                </a:cubicBezTo>
                <a:cubicBezTo>
                  <a:pt x="81280" y="335746"/>
                  <a:pt x="72118" y="344334"/>
                  <a:pt x="60960" y="349293"/>
                </a:cubicBezTo>
                <a:cubicBezTo>
                  <a:pt x="41387" y="357992"/>
                  <a:pt x="0" y="369613"/>
                  <a:pt x="0" y="369613"/>
                </a:cubicBezTo>
                <a:cubicBezTo>
                  <a:pt x="3387" y="505080"/>
                  <a:pt x="1341" y="640791"/>
                  <a:pt x="10160" y="776013"/>
                </a:cubicBezTo>
                <a:cubicBezTo>
                  <a:pt x="11554" y="797387"/>
                  <a:pt x="24325" y="816457"/>
                  <a:pt x="30480" y="836973"/>
                </a:cubicBezTo>
                <a:cubicBezTo>
                  <a:pt x="70075" y="968956"/>
                  <a:pt x="6453" y="781985"/>
                  <a:pt x="60960" y="918253"/>
                </a:cubicBezTo>
                <a:cubicBezTo>
                  <a:pt x="68915" y="938140"/>
                  <a:pt x="73325" y="959326"/>
                  <a:pt x="81280" y="979213"/>
                </a:cubicBezTo>
                <a:cubicBezTo>
                  <a:pt x="86905" y="993275"/>
                  <a:pt x="95634" y="1005932"/>
                  <a:pt x="101600" y="1019853"/>
                </a:cubicBezTo>
                <a:cubicBezTo>
                  <a:pt x="105819" y="1029697"/>
                  <a:pt x="106559" y="1040971"/>
                  <a:pt x="111760" y="1050333"/>
                </a:cubicBezTo>
                <a:cubicBezTo>
                  <a:pt x="123620" y="1071681"/>
                  <a:pt x="144677" y="1088125"/>
                  <a:pt x="152400" y="1111293"/>
                </a:cubicBezTo>
                <a:cubicBezTo>
                  <a:pt x="170283" y="1164941"/>
                  <a:pt x="156619" y="1132862"/>
                  <a:pt x="203200" y="1202733"/>
                </a:cubicBezTo>
                <a:lnTo>
                  <a:pt x="223520" y="1233213"/>
                </a:lnTo>
                <a:cubicBezTo>
                  <a:pt x="230293" y="1243373"/>
                  <a:pt x="235206" y="1255059"/>
                  <a:pt x="243840" y="1263693"/>
                </a:cubicBezTo>
                <a:lnTo>
                  <a:pt x="274320" y="1294173"/>
                </a:lnTo>
                <a:cubicBezTo>
                  <a:pt x="282583" y="1318963"/>
                  <a:pt x="285105" y="1335438"/>
                  <a:pt x="304800" y="1355133"/>
                </a:cubicBezTo>
                <a:cubicBezTo>
                  <a:pt x="313434" y="1363767"/>
                  <a:pt x="325120" y="1368680"/>
                  <a:pt x="335280" y="1375453"/>
                </a:cubicBezTo>
                <a:cubicBezTo>
                  <a:pt x="385731" y="1451129"/>
                  <a:pt x="320889" y="1358184"/>
                  <a:pt x="386080" y="1436413"/>
                </a:cubicBezTo>
                <a:cubicBezTo>
                  <a:pt x="393897" y="1445794"/>
                  <a:pt x="400939" y="1455971"/>
                  <a:pt x="406400" y="1466893"/>
                </a:cubicBezTo>
                <a:cubicBezTo>
                  <a:pt x="411189" y="1476472"/>
                  <a:pt x="409870" y="1489010"/>
                  <a:pt x="416560" y="1497373"/>
                </a:cubicBezTo>
                <a:cubicBezTo>
                  <a:pt x="424188" y="1506908"/>
                  <a:pt x="436880" y="1510920"/>
                  <a:pt x="447040" y="1517693"/>
                </a:cubicBezTo>
                <a:cubicBezTo>
                  <a:pt x="501227" y="1598973"/>
                  <a:pt x="430107" y="1500760"/>
                  <a:pt x="497840" y="1568493"/>
                </a:cubicBezTo>
                <a:cubicBezTo>
                  <a:pt x="506474" y="1577127"/>
                  <a:pt x="509526" y="1590339"/>
                  <a:pt x="518160" y="1598973"/>
                </a:cubicBezTo>
                <a:cubicBezTo>
                  <a:pt x="526794" y="1607607"/>
                  <a:pt x="539259" y="1611476"/>
                  <a:pt x="548640" y="1619293"/>
                </a:cubicBezTo>
                <a:cubicBezTo>
                  <a:pt x="559678" y="1628491"/>
                  <a:pt x="566560" y="1642795"/>
                  <a:pt x="579120" y="1649773"/>
                </a:cubicBezTo>
                <a:cubicBezTo>
                  <a:pt x="597844" y="1660175"/>
                  <a:pt x="640080" y="1670093"/>
                  <a:pt x="640080" y="1670093"/>
                </a:cubicBezTo>
                <a:cubicBezTo>
                  <a:pt x="646853" y="1680253"/>
                  <a:pt x="651210" y="1692532"/>
                  <a:pt x="660400" y="1700573"/>
                </a:cubicBezTo>
                <a:cubicBezTo>
                  <a:pt x="703397" y="1738196"/>
                  <a:pt x="709976" y="1737418"/>
                  <a:pt x="751840" y="1751373"/>
                </a:cubicBezTo>
                <a:cubicBezTo>
                  <a:pt x="844291" y="1820711"/>
                  <a:pt x="800265" y="1804119"/>
                  <a:pt x="873760" y="1822493"/>
                </a:cubicBezTo>
                <a:cubicBezTo>
                  <a:pt x="894080" y="1836040"/>
                  <a:pt x="917451" y="1845864"/>
                  <a:pt x="934720" y="1863133"/>
                </a:cubicBezTo>
                <a:cubicBezTo>
                  <a:pt x="944880" y="1873293"/>
                  <a:pt x="953858" y="1884792"/>
                  <a:pt x="965200" y="1893613"/>
                </a:cubicBezTo>
                <a:cubicBezTo>
                  <a:pt x="984477" y="1908606"/>
                  <a:pt x="1026160" y="1934253"/>
                  <a:pt x="1026160" y="1934253"/>
                </a:cubicBezTo>
                <a:cubicBezTo>
                  <a:pt x="1032933" y="1944413"/>
                  <a:pt x="1041019" y="1953811"/>
                  <a:pt x="1046480" y="1964733"/>
                </a:cubicBezTo>
                <a:cubicBezTo>
                  <a:pt x="1051269" y="1974312"/>
                  <a:pt x="1050699" y="1986302"/>
                  <a:pt x="1056640" y="1995213"/>
                </a:cubicBezTo>
                <a:cubicBezTo>
                  <a:pt x="1064610" y="2007168"/>
                  <a:pt x="1076960" y="2015533"/>
                  <a:pt x="1087120" y="2025693"/>
                </a:cubicBezTo>
                <a:cubicBezTo>
                  <a:pt x="1162949" y="2253180"/>
                  <a:pt x="1083591" y="1995002"/>
                  <a:pt x="1117600" y="2584493"/>
                </a:cubicBezTo>
                <a:cubicBezTo>
                  <a:pt x="1118303" y="2596684"/>
                  <a:pt x="1132459" y="2604051"/>
                  <a:pt x="1137920" y="2614973"/>
                </a:cubicBezTo>
                <a:cubicBezTo>
                  <a:pt x="1147482" y="2634097"/>
                  <a:pt x="1147224" y="2662698"/>
                  <a:pt x="1168400" y="2675933"/>
                </a:cubicBezTo>
                <a:cubicBezTo>
                  <a:pt x="1186563" y="2687285"/>
                  <a:pt x="1229360" y="2696253"/>
                  <a:pt x="1229360" y="2696253"/>
                </a:cubicBezTo>
                <a:cubicBezTo>
                  <a:pt x="1283547" y="2692866"/>
                  <a:pt x="1338125" y="2693429"/>
                  <a:pt x="1391920" y="2686093"/>
                </a:cubicBezTo>
                <a:cubicBezTo>
                  <a:pt x="1413143" y="2683199"/>
                  <a:pt x="1432100" y="2670968"/>
                  <a:pt x="1452880" y="2665773"/>
                </a:cubicBezTo>
                <a:cubicBezTo>
                  <a:pt x="1466427" y="2662386"/>
                  <a:pt x="1480445" y="2660516"/>
                  <a:pt x="1493520" y="2655613"/>
                </a:cubicBezTo>
                <a:cubicBezTo>
                  <a:pt x="1551674" y="2633805"/>
                  <a:pt x="1514180" y="2637748"/>
                  <a:pt x="1564640" y="2625133"/>
                </a:cubicBezTo>
                <a:cubicBezTo>
                  <a:pt x="1581393" y="2620945"/>
                  <a:pt x="1598780" y="2619517"/>
                  <a:pt x="1615440" y="2614973"/>
                </a:cubicBezTo>
                <a:cubicBezTo>
                  <a:pt x="1636104" y="2609337"/>
                  <a:pt x="1655272" y="2598174"/>
                  <a:pt x="1676400" y="2594653"/>
                </a:cubicBezTo>
                <a:cubicBezTo>
                  <a:pt x="1696720" y="2591266"/>
                  <a:pt x="1717250" y="2588962"/>
                  <a:pt x="1737360" y="2584493"/>
                </a:cubicBezTo>
                <a:cubicBezTo>
                  <a:pt x="1747815" y="2582170"/>
                  <a:pt x="1757338" y="2576433"/>
                  <a:pt x="1767840" y="2574333"/>
                </a:cubicBezTo>
                <a:cubicBezTo>
                  <a:pt x="1791322" y="2569637"/>
                  <a:pt x="1815399" y="2568457"/>
                  <a:pt x="1838960" y="2564173"/>
                </a:cubicBezTo>
                <a:cubicBezTo>
                  <a:pt x="1872741" y="2558031"/>
                  <a:pt x="1908749" y="2544297"/>
                  <a:pt x="1940560" y="2533693"/>
                </a:cubicBezTo>
                <a:cubicBezTo>
                  <a:pt x="1950720" y="2530306"/>
                  <a:pt x="1960438" y="2525048"/>
                  <a:pt x="1971040" y="2523533"/>
                </a:cubicBezTo>
                <a:cubicBezTo>
                  <a:pt x="2223233" y="2487505"/>
                  <a:pt x="2018217" y="2513816"/>
                  <a:pt x="2590800" y="2503213"/>
                </a:cubicBezTo>
                <a:cubicBezTo>
                  <a:pt x="2600960" y="2496440"/>
                  <a:pt x="2610358" y="2488354"/>
                  <a:pt x="2621280" y="2482893"/>
                </a:cubicBezTo>
                <a:cubicBezTo>
                  <a:pt x="2630859" y="2478104"/>
                  <a:pt x="2643533" y="2479589"/>
                  <a:pt x="2651760" y="2472733"/>
                </a:cubicBezTo>
                <a:cubicBezTo>
                  <a:pt x="2664769" y="2461893"/>
                  <a:pt x="2672398" y="2445872"/>
                  <a:pt x="2682240" y="2432093"/>
                </a:cubicBezTo>
                <a:cubicBezTo>
                  <a:pt x="2736155" y="2356612"/>
                  <a:pt x="2656633" y="2459022"/>
                  <a:pt x="2743200" y="2350813"/>
                </a:cubicBezTo>
                <a:cubicBezTo>
                  <a:pt x="2746587" y="2340653"/>
                  <a:pt x="2748571" y="2329912"/>
                  <a:pt x="2753360" y="2320333"/>
                </a:cubicBezTo>
                <a:cubicBezTo>
                  <a:pt x="2758821" y="2309411"/>
                  <a:pt x="2768984" y="2301125"/>
                  <a:pt x="2773680" y="2289853"/>
                </a:cubicBezTo>
                <a:cubicBezTo>
                  <a:pt x="2786037" y="2260196"/>
                  <a:pt x="2804160" y="2198413"/>
                  <a:pt x="2804160" y="2198413"/>
                </a:cubicBezTo>
                <a:cubicBezTo>
                  <a:pt x="2807547" y="2029080"/>
                  <a:pt x="2808381" y="1859676"/>
                  <a:pt x="2814320" y="1690413"/>
                </a:cubicBezTo>
                <a:cubicBezTo>
                  <a:pt x="2815160" y="1666480"/>
                  <a:pt x="2820196" y="1642854"/>
                  <a:pt x="2824480" y="1619293"/>
                </a:cubicBezTo>
                <a:cubicBezTo>
                  <a:pt x="2883245" y="1296087"/>
                  <a:pt x="2835510" y="1559500"/>
                  <a:pt x="2865120" y="1426253"/>
                </a:cubicBezTo>
                <a:cubicBezTo>
                  <a:pt x="2868866" y="1409396"/>
                  <a:pt x="2871397" y="1392279"/>
                  <a:pt x="2875280" y="1375453"/>
                </a:cubicBezTo>
                <a:cubicBezTo>
                  <a:pt x="2881560" y="1348241"/>
                  <a:pt x="2891009" y="1321720"/>
                  <a:pt x="2895600" y="1294173"/>
                </a:cubicBezTo>
                <a:cubicBezTo>
                  <a:pt x="2916284" y="1170071"/>
                  <a:pt x="2890641" y="1287078"/>
                  <a:pt x="2926080" y="1192573"/>
                </a:cubicBezTo>
                <a:cubicBezTo>
                  <a:pt x="2930983" y="1179498"/>
                  <a:pt x="2932228" y="1165308"/>
                  <a:pt x="2936240" y="1151933"/>
                </a:cubicBezTo>
                <a:cubicBezTo>
                  <a:pt x="2942395" y="1131417"/>
                  <a:pt x="2948605" y="1110860"/>
                  <a:pt x="2956560" y="1090973"/>
                </a:cubicBezTo>
                <a:cubicBezTo>
                  <a:pt x="2972499" y="1051126"/>
                  <a:pt x="2981158" y="1044629"/>
                  <a:pt x="3007360" y="1009693"/>
                </a:cubicBezTo>
                <a:cubicBezTo>
                  <a:pt x="3010747" y="989373"/>
                  <a:pt x="3013051" y="968843"/>
                  <a:pt x="3017520" y="948733"/>
                </a:cubicBezTo>
                <a:cubicBezTo>
                  <a:pt x="3019843" y="938278"/>
                  <a:pt x="3027680" y="928963"/>
                  <a:pt x="3027680" y="918253"/>
                </a:cubicBezTo>
                <a:cubicBezTo>
                  <a:pt x="3027680" y="672450"/>
                  <a:pt x="3033754" y="811832"/>
                  <a:pt x="3007360" y="715053"/>
                </a:cubicBezTo>
                <a:cubicBezTo>
                  <a:pt x="3000012" y="688110"/>
                  <a:pt x="2994388" y="660716"/>
                  <a:pt x="2987040" y="633773"/>
                </a:cubicBezTo>
                <a:cubicBezTo>
                  <a:pt x="2984222" y="623441"/>
                  <a:pt x="2983570" y="611656"/>
                  <a:pt x="2976880" y="603293"/>
                </a:cubicBezTo>
                <a:cubicBezTo>
                  <a:pt x="2955936" y="577113"/>
                  <a:pt x="2934509" y="549422"/>
                  <a:pt x="2905760" y="532173"/>
                </a:cubicBezTo>
                <a:cubicBezTo>
                  <a:pt x="2878053" y="515549"/>
                  <a:pt x="2790018" y="463146"/>
                  <a:pt x="2773680" y="450893"/>
                </a:cubicBezTo>
                <a:cubicBezTo>
                  <a:pt x="2732825" y="420251"/>
                  <a:pt x="2699580" y="393523"/>
                  <a:pt x="2651760" y="369613"/>
                </a:cubicBezTo>
                <a:cubicBezTo>
                  <a:pt x="2638213" y="362840"/>
                  <a:pt x="2625041" y="355259"/>
                  <a:pt x="2611120" y="349293"/>
                </a:cubicBezTo>
                <a:cubicBezTo>
                  <a:pt x="2601276" y="345074"/>
                  <a:pt x="2590219" y="343922"/>
                  <a:pt x="2580640" y="339133"/>
                </a:cubicBezTo>
                <a:cubicBezTo>
                  <a:pt x="2569718" y="333672"/>
                  <a:pt x="2560834" y="324743"/>
                  <a:pt x="2550160" y="318813"/>
                </a:cubicBezTo>
                <a:cubicBezTo>
                  <a:pt x="2530301" y="307780"/>
                  <a:pt x="2508681" y="300022"/>
                  <a:pt x="2489200" y="288333"/>
                </a:cubicBezTo>
                <a:cubicBezTo>
                  <a:pt x="2489128" y="288290"/>
                  <a:pt x="2426351" y="240014"/>
                  <a:pt x="2418080" y="237533"/>
                </a:cubicBezTo>
                <a:cubicBezTo>
                  <a:pt x="2395143" y="230652"/>
                  <a:pt x="2370442" y="232069"/>
                  <a:pt x="2346960" y="227373"/>
                </a:cubicBezTo>
                <a:cubicBezTo>
                  <a:pt x="2173473" y="192676"/>
                  <a:pt x="2362020" y="217757"/>
                  <a:pt x="2174240" y="196893"/>
                </a:cubicBezTo>
                <a:cubicBezTo>
                  <a:pt x="2079960" y="199934"/>
                  <a:pt x="1935340" y="174597"/>
                  <a:pt x="1828800" y="217213"/>
                </a:cubicBezTo>
                <a:cubicBezTo>
                  <a:pt x="1804853" y="226792"/>
                  <a:pt x="1781387" y="237533"/>
                  <a:pt x="1757680" y="247693"/>
                </a:cubicBezTo>
                <a:cubicBezTo>
                  <a:pt x="1689947" y="244306"/>
                  <a:pt x="1621815" y="245613"/>
                  <a:pt x="1554480" y="237533"/>
                </a:cubicBezTo>
                <a:cubicBezTo>
                  <a:pt x="1536372" y="235360"/>
                  <a:pt x="1521275" y="222012"/>
                  <a:pt x="1503680" y="217213"/>
                </a:cubicBezTo>
                <a:cubicBezTo>
                  <a:pt x="1483806" y="211793"/>
                  <a:pt x="1463040" y="210440"/>
                  <a:pt x="1442720" y="207053"/>
                </a:cubicBezTo>
                <a:cubicBezTo>
                  <a:pt x="1422400" y="196893"/>
                  <a:pt x="1401241" y="188262"/>
                  <a:pt x="1381760" y="176573"/>
                </a:cubicBezTo>
                <a:cubicBezTo>
                  <a:pt x="1367240" y="167861"/>
                  <a:pt x="1356594" y="152970"/>
                  <a:pt x="1341120" y="146093"/>
                </a:cubicBezTo>
                <a:cubicBezTo>
                  <a:pt x="1325340" y="139080"/>
                  <a:pt x="1307253" y="139320"/>
                  <a:pt x="1290320" y="135933"/>
                </a:cubicBezTo>
                <a:cubicBezTo>
                  <a:pt x="1250633" y="116090"/>
                  <a:pt x="1252708" y="119227"/>
                  <a:pt x="1219200" y="95293"/>
                </a:cubicBezTo>
                <a:cubicBezTo>
                  <a:pt x="1205421" y="85451"/>
                  <a:pt x="1192919" y="73788"/>
                  <a:pt x="1178560" y="64813"/>
                </a:cubicBezTo>
                <a:cubicBezTo>
                  <a:pt x="1144390" y="43457"/>
                  <a:pt x="1116045" y="37201"/>
                  <a:pt x="1076960" y="24173"/>
                </a:cubicBezTo>
                <a:cubicBezTo>
                  <a:pt x="934029" y="-23471"/>
                  <a:pt x="1057190" y="14013"/>
                  <a:pt x="690880" y="14013"/>
                </a:cubicBezTo>
              </a:path>
            </a:pathLst>
          </a:cu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979493" y="2663443"/>
            <a:ext cx="1150027" cy="719837"/>
          </a:xfrm>
          <a:custGeom>
            <a:avLst/>
            <a:gdLst>
              <a:gd name="connsiteX0" fmla="*/ 1947 w 1150027"/>
              <a:gd name="connsiteY0" fmla="*/ 526797 h 719837"/>
              <a:gd name="connsiteX1" fmla="*/ 93387 w 1150027"/>
              <a:gd name="connsiteY1" fmla="*/ 658877 h 719837"/>
              <a:gd name="connsiteX2" fmla="*/ 113707 w 1150027"/>
              <a:gd name="connsiteY2" fmla="*/ 689357 h 719837"/>
              <a:gd name="connsiteX3" fmla="*/ 144187 w 1150027"/>
              <a:gd name="connsiteY3" fmla="*/ 699517 h 719837"/>
              <a:gd name="connsiteX4" fmla="*/ 174667 w 1150027"/>
              <a:gd name="connsiteY4" fmla="*/ 719837 h 719837"/>
              <a:gd name="connsiteX5" fmla="*/ 337227 w 1150027"/>
              <a:gd name="connsiteY5" fmla="*/ 709677 h 719837"/>
              <a:gd name="connsiteX6" fmla="*/ 398187 w 1150027"/>
              <a:gd name="connsiteY6" fmla="*/ 648717 h 719837"/>
              <a:gd name="connsiteX7" fmla="*/ 428667 w 1150027"/>
              <a:gd name="connsiteY7" fmla="*/ 618237 h 719837"/>
              <a:gd name="connsiteX8" fmla="*/ 469307 w 1150027"/>
              <a:gd name="connsiteY8" fmla="*/ 567437 h 719837"/>
              <a:gd name="connsiteX9" fmla="*/ 489627 w 1150027"/>
              <a:gd name="connsiteY9" fmla="*/ 536957 h 719837"/>
              <a:gd name="connsiteX10" fmla="*/ 560747 w 1150027"/>
              <a:gd name="connsiteY10" fmla="*/ 496317 h 719837"/>
              <a:gd name="connsiteX11" fmla="*/ 621707 w 1150027"/>
              <a:gd name="connsiteY11" fmla="*/ 455677 h 719837"/>
              <a:gd name="connsiteX12" fmla="*/ 652187 w 1150027"/>
              <a:gd name="connsiteY12" fmla="*/ 435357 h 719837"/>
              <a:gd name="connsiteX13" fmla="*/ 1028107 w 1150027"/>
              <a:gd name="connsiteY13" fmla="*/ 415037 h 719837"/>
              <a:gd name="connsiteX14" fmla="*/ 1058587 w 1150027"/>
              <a:gd name="connsiteY14" fmla="*/ 404877 h 719837"/>
              <a:gd name="connsiteX15" fmla="*/ 1109387 w 1150027"/>
              <a:gd name="connsiteY15" fmla="*/ 394717 h 719837"/>
              <a:gd name="connsiteX16" fmla="*/ 1150027 w 1150027"/>
              <a:gd name="connsiteY16" fmla="*/ 364237 h 719837"/>
              <a:gd name="connsiteX17" fmla="*/ 1139867 w 1150027"/>
              <a:gd name="connsiteY17" fmla="*/ 201677 h 719837"/>
              <a:gd name="connsiteX18" fmla="*/ 1109387 w 1150027"/>
              <a:gd name="connsiteY18" fmla="*/ 181357 h 719837"/>
              <a:gd name="connsiteX19" fmla="*/ 1089067 w 1150027"/>
              <a:gd name="connsiteY19" fmla="*/ 120397 h 719837"/>
              <a:gd name="connsiteX20" fmla="*/ 1058587 w 1150027"/>
              <a:gd name="connsiteY20" fmla="*/ 100077 h 719837"/>
              <a:gd name="connsiteX21" fmla="*/ 1017947 w 1150027"/>
              <a:gd name="connsiteY21" fmla="*/ 69597 h 719837"/>
              <a:gd name="connsiteX22" fmla="*/ 977307 w 1150027"/>
              <a:gd name="connsiteY22" fmla="*/ 59437 h 719837"/>
              <a:gd name="connsiteX23" fmla="*/ 885867 w 1150027"/>
              <a:gd name="connsiteY23" fmla="*/ 39117 h 719837"/>
              <a:gd name="connsiteX24" fmla="*/ 235627 w 1150027"/>
              <a:gd name="connsiteY24" fmla="*/ 79757 h 719837"/>
              <a:gd name="connsiteX25" fmla="*/ 184827 w 1150027"/>
              <a:gd name="connsiteY25" fmla="*/ 130557 h 719837"/>
              <a:gd name="connsiteX26" fmla="*/ 164507 w 1150027"/>
              <a:gd name="connsiteY26" fmla="*/ 161037 h 719837"/>
              <a:gd name="connsiteX27" fmla="*/ 113707 w 1150027"/>
              <a:gd name="connsiteY27" fmla="*/ 232157 h 719837"/>
              <a:gd name="connsiteX28" fmla="*/ 62907 w 1150027"/>
              <a:gd name="connsiteY28" fmla="*/ 303277 h 719837"/>
              <a:gd name="connsiteX29" fmla="*/ 52747 w 1150027"/>
              <a:gd name="connsiteY29" fmla="*/ 445517 h 719837"/>
              <a:gd name="connsiteX30" fmla="*/ 42587 w 1150027"/>
              <a:gd name="connsiteY30" fmla="*/ 506477 h 719837"/>
              <a:gd name="connsiteX31" fmla="*/ 32427 w 1150027"/>
              <a:gd name="connsiteY31" fmla="*/ 536957 h 719837"/>
              <a:gd name="connsiteX32" fmla="*/ 1947 w 1150027"/>
              <a:gd name="connsiteY32" fmla="*/ 526797 h 71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0027" h="719837">
                <a:moveTo>
                  <a:pt x="1947" y="526797"/>
                </a:moveTo>
                <a:cubicBezTo>
                  <a:pt x="12107" y="547117"/>
                  <a:pt x="-21634" y="486346"/>
                  <a:pt x="93387" y="658877"/>
                </a:cubicBezTo>
                <a:cubicBezTo>
                  <a:pt x="100160" y="669037"/>
                  <a:pt x="104172" y="681729"/>
                  <a:pt x="113707" y="689357"/>
                </a:cubicBezTo>
                <a:cubicBezTo>
                  <a:pt x="122070" y="696047"/>
                  <a:pt x="134608" y="694728"/>
                  <a:pt x="144187" y="699517"/>
                </a:cubicBezTo>
                <a:cubicBezTo>
                  <a:pt x="155109" y="704978"/>
                  <a:pt x="164507" y="713064"/>
                  <a:pt x="174667" y="719837"/>
                </a:cubicBezTo>
                <a:lnTo>
                  <a:pt x="337227" y="709677"/>
                </a:lnTo>
                <a:cubicBezTo>
                  <a:pt x="364611" y="700964"/>
                  <a:pt x="377867" y="669037"/>
                  <a:pt x="398187" y="648717"/>
                </a:cubicBezTo>
                <a:lnTo>
                  <a:pt x="428667" y="618237"/>
                </a:lnTo>
                <a:cubicBezTo>
                  <a:pt x="448446" y="558899"/>
                  <a:pt x="423351" y="613393"/>
                  <a:pt x="469307" y="567437"/>
                </a:cubicBezTo>
                <a:cubicBezTo>
                  <a:pt x="477941" y="558803"/>
                  <a:pt x="480993" y="545591"/>
                  <a:pt x="489627" y="536957"/>
                </a:cubicBezTo>
                <a:cubicBezTo>
                  <a:pt x="507200" y="519384"/>
                  <a:pt x="540825" y="508270"/>
                  <a:pt x="560747" y="496317"/>
                </a:cubicBezTo>
                <a:cubicBezTo>
                  <a:pt x="581688" y="483752"/>
                  <a:pt x="601387" y="469224"/>
                  <a:pt x="621707" y="455677"/>
                </a:cubicBezTo>
                <a:cubicBezTo>
                  <a:pt x="631867" y="448904"/>
                  <a:pt x="640099" y="437084"/>
                  <a:pt x="652187" y="435357"/>
                </a:cubicBezTo>
                <a:cubicBezTo>
                  <a:pt x="823942" y="410821"/>
                  <a:pt x="699373" y="425995"/>
                  <a:pt x="1028107" y="415037"/>
                </a:cubicBezTo>
                <a:cubicBezTo>
                  <a:pt x="1038267" y="411650"/>
                  <a:pt x="1048197" y="407474"/>
                  <a:pt x="1058587" y="404877"/>
                </a:cubicBezTo>
                <a:cubicBezTo>
                  <a:pt x="1075340" y="400689"/>
                  <a:pt x="1093607" y="401730"/>
                  <a:pt x="1109387" y="394717"/>
                </a:cubicBezTo>
                <a:cubicBezTo>
                  <a:pt x="1124861" y="387840"/>
                  <a:pt x="1136480" y="374397"/>
                  <a:pt x="1150027" y="364237"/>
                </a:cubicBezTo>
                <a:cubicBezTo>
                  <a:pt x="1146640" y="310050"/>
                  <a:pt x="1151645" y="254677"/>
                  <a:pt x="1139867" y="201677"/>
                </a:cubicBezTo>
                <a:cubicBezTo>
                  <a:pt x="1137218" y="189757"/>
                  <a:pt x="1115859" y="191712"/>
                  <a:pt x="1109387" y="181357"/>
                </a:cubicBezTo>
                <a:cubicBezTo>
                  <a:pt x="1098035" y="163194"/>
                  <a:pt x="1106889" y="132278"/>
                  <a:pt x="1089067" y="120397"/>
                </a:cubicBezTo>
                <a:cubicBezTo>
                  <a:pt x="1078907" y="113624"/>
                  <a:pt x="1068523" y="107174"/>
                  <a:pt x="1058587" y="100077"/>
                </a:cubicBezTo>
                <a:cubicBezTo>
                  <a:pt x="1044808" y="90235"/>
                  <a:pt x="1033093" y="77170"/>
                  <a:pt x="1017947" y="69597"/>
                </a:cubicBezTo>
                <a:cubicBezTo>
                  <a:pt x="1005458" y="63352"/>
                  <a:pt x="990733" y="63273"/>
                  <a:pt x="977307" y="59437"/>
                </a:cubicBezTo>
                <a:cubicBezTo>
                  <a:pt x="907275" y="39428"/>
                  <a:pt x="995879" y="57452"/>
                  <a:pt x="885867" y="39117"/>
                </a:cubicBezTo>
                <a:cubicBezTo>
                  <a:pt x="879423" y="39224"/>
                  <a:pt x="387183" y="-71799"/>
                  <a:pt x="235627" y="79757"/>
                </a:cubicBezTo>
                <a:cubicBezTo>
                  <a:pt x="167894" y="147490"/>
                  <a:pt x="266107" y="76370"/>
                  <a:pt x="184827" y="130557"/>
                </a:cubicBezTo>
                <a:cubicBezTo>
                  <a:pt x="178054" y="140717"/>
                  <a:pt x="171604" y="151101"/>
                  <a:pt x="164507" y="161037"/>
                </a:cubicBezTo>
                <a:cubicBezTo>
                  <a:pt x="148931" y="182843"/>
                  <a:pt x="127389" y="208213"/>
                  <a:pt x="113707" y="232157"/>
                </a:cubicBezTo>
                <a:cubicBezTo>
                  <a:pt x="78046" y="294564"/>
                  <a:pt x="112554" y="253630"/>
                  <a:pt x="62907" y="303277"/>
                </a:cubicBezTo>
                <a:cubicBezTo>
                  <a:pt x="59520" y="350690"/>
                  <a:pt x="57477" y="398219"/>
                  <a:pt x="52747" y="445517"/>
                </a:cubicBezTo>
                <a:cubicBezTo>
                  <a:pt x="50697" y="466015"/>
                  <a:pt x="47056" y="486367"/>
                  <a:pt x="42587" y="506477"/>
                </a:cubicBezTo>
                <a:cubicBezTo>
                  <a:pt x="40264" y="516932"/>
                  <a:pt x="40995" y="530531"/>
                  <a:pt x="32427" y="536957"/>
                </a:cubicBezTo>
                <a:cubicBezTo>
                  <a:pt x="24299" y="543053"/>
                  <a:pt x="-8213" y="506477"/>
                  <a:pt x="1947" y="5267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180080" y="5283200"/>
                <a:ext cx="6136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𝑀𝑖𝑠𝑡𝑎𝑘𝑒𝑠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80" y="5283200"/>
                <a:ext cx="6136640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4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1825625"/>
            <a:ext cx="10977880" cy="4351338"/>
          </a:xfrm>
        </p:spPr>
        <p:txBody>
          <a:bodyPr/>
          <a:lstStyle/>
          <a:p>
            <a:r>
              <a:rPr lang="en-US" dirty="0" smtClean="0"/>
              <a:t>Ground Truth: Dogs = 1 , Cats = 2 , Parrots = 3,</a:t>
            </a:r>
          </a:p>
          <a:p>
            <a:endParaRPr lang="en-US" dirty="0"/>
          </a:p>
          <a:p>
            <a:r>
              <a:rPr lang="en-US" dirty="0" smtClean="0"/>
              <a:t>Majority: Dogs = 2, Cats = 3, Parrots = 1</a:t>
            </a:r>
          </a:p>
          <a:p>
            <a:endParaRPr lang="en-US" dirty="0"/>
          </a:p>
          <a:p>
            <a:r>
              <a:rPr lang="en-US" dirty="0" smtClean="0"/>
              <a:t>Model: Dogs = 3 Cats = 1, Parrots = 2</a:t>
            </a:r>
            <a:endParaRPr lang="he-I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Counter examples with Random Examples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Bit Prediction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Motivated by training large language models.</a:t>
                </a:r>
              </a:p>
              <a:p>
                <a:endParaRPr lang="en-US" dirty="0"/>
              </a:p>
              <a:p>
                <a:r>
                  <a:rPr lang="en-US" dirty="0" smtClean="0"/>
                  <a:t>A next bit prediction model sees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 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Where should I eat Italian or French?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French!!!</a:t>
                </a:r>
                <a:endParaRPr lang="he-IL" dirty="0">
                  <a:solidFill>
                    <a:schemeClr val="accent6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8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es, &lt;strong&gt;you are all wrong&lt;/strong&gt; by rlcwallpapers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3142298"/>
            <a:ext cx="5394960" cy="30346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Counter examples with Random Examples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i="1" dirty="0" smtClean="0">
                    <a:latin typeface="+mj-lt"/>
                  </a:rPr>
                  <a:t/>
                </a:r>
                <a:br>
                  <a:rPr lang="en-US" b="0" i="1" dirty="0" smtClean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+mj-lt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+mj-lt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+mj-lt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+mj-lt"/>
                      </a:rPr>
                      <m:t>∝</m:t>
                    </m:r>
                    <m:d>
                      <m:dPr>
                        <m:begChr m:val="{"/>
                        <m:endChr m:val=""/>
                        <m:ctrlPr>
                          <a:rPr lang="en-IL" b="0" i="1" smtClean="0">
                            <a:latin typeface="+mj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L" b="0" i="1" smtClean="0">
                                <a:latin typeface="+mj-lt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+mj-lt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+mj-lt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b="0" i="1" smtClean="0">
                                <a:latin typeface="+mj-lt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+mj-lt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+mj-lt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+mj-lt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+mj-lt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+mj-lt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+mj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+mj-lt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+mj-lt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+mj-lt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+mj-lt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+mj-lt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+mj-lt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+mj-lt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h</m:t>
                                        </m:r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:</m:t>
                                        </m:r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+mj-lt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+mj-lt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=</m:t>
                                        </m:r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+mj-lt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+mj-lt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latin typeface="+mj-lt"/>
                </a:endParaRPr>
              </a:p>
              <a:p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Every hypothesis that agree with our predictor is discarded</a:t>
                </a:r>
              </a:p>
              <a:p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Large “coalitions” are also punished</a:t>
                </a:r>
              </a:p>
              <a:p>
                <a:r>
                  <a:rPr lang="en-US" dirty="0" smtClean="0">
                    <a:latin typeface="+mj-lt"/>
                  </a:rPr>
                  <a:t>Intuition: We will make sure that in expectation more agree with us than with ground truth. “Large Coalition”</a:t>
                </a: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Counter examples with Random Examples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08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i="1" dirty="0" smtClean="0">
                    <a:latin typeface="+mj-lt"/>
                  </a:rPr>
                  <a:t/>
                </a:r>
                <a:br>
                  <a:rPr lang="en-US" b="0" i="1" dirty="0" smtClean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+mj-lt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+mj-lt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+mj-lt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+mj-lt"/>
                      </a:rPr>
                      <m:t>∝</m:t>
                    </m:r>
                    <m:d>
                      <m:dPr>
                        <m:begChr m:val="{"/>
                        <m:endChr m:val=""/>
                        <m:ctrlPr>
                          <a:rPr lang="en-IL" b="0" i="1" smtClean="0">
                            <a:latin typeface="+mj-l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L" b="0" i="1" smtClean="0">
                                <a:latin typeface="+mj-lt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+mj-lt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+mj-lt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+mj-lt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+mj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+mj-lt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+mj-lt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+mj-lt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+mj-lt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+mj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+mj-lt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+mj-lt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+mj-lt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+mj-lt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+mj-lt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+mj-lt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+mj-lt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+mj-lt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+mj-lt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h</m:t>
                                        </m:r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:</m:t>
                                        </m:r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+mj-lt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+mj-lt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=</m:t>
                                        </m:r>
                                        <m:r>
                                          <a:rPr lang="en-US" b="0" i="1" smtClean="0">
                                            <a:latin typeface="+mj-lt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+mj-lt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+mj-lt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/>
                </a:r>
                <a:br>
                  <a:rPr lang="en-US" dirty="0" smtClean="0">
                    <a:latin typeface="+mj-lt"/>
                  </a:rPr>
                </a:br>
                <a:r>
                  <a:rPr lang="en-US" dirty="0" smtClean="0">
                    <a:latin typeface="+mj-lt"/>
                  </a:rPr>
                  <a:t/>
                </a:r>
                <a:br>
                  <a:rPr lang="en-US" dirty="0" smtClean="0">
                    <a:latin typeface="+mj-lt"/>
                  </a:rPr>
                </a:br>
                <a:r>
                  <a:rPr lang="en-US" dirty="0" smtClean="0">
                    <a:latin typeface="+mj-lt"/>
                  </a:rPr>
                  <a:t/>
                </a:r>
                <a:br>
                  <a:rPr lang="en-US" dirty="0" smtClean="0">
                    <a:latin typeface="+mj-lt"/>
                  </a:rPr>
                </a:br>
                <a:endParaRPr lang="en-US" dirty="0" smtClean="0">
                  <a:latin typeface="+mj-lt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 smtClean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080" y="1690688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9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Counter examples with Random Examples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08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 smtClean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 smtClean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Design a game 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latin typeface="+mj-lt"/>
                  </a:rPr>
                  <a:t> such that:</a:t>
                </a:r>
                <a:br>
                  <a:rPr lang="en-US" dirty="0" smtClean="0">
                    <a:latin typeface="+mj-lt"/>
                  </a:rPr>
                </a:br>
                <a:r>
                  <a:rPr lang="en-US" dirty="0" smtClean="0">
                    <a:latin typeface="+mj-lt"/>
                  </a:rPr>
                  <a:t/>
                </a:r>
                <a:br>
                  <a:rPr lang="en-US" dirty="0" smtClean="0">
                    <a:latin typeface="+mj-lt"/>
                  </a:rPr>
                </a:br>
                <a:r>
                  <a:rPr lang="en-US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sub>
                            </m:sSub>
                          </m:e>
                          <m:sub/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080" y="1690688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8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Online Learning Framework</a:t>
            </a:r>
            <a:endParaRPr lang="en-IL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2055367"/>
                <a:ext cx="11460480" cy="35661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Learner chooses a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(A language model)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Adversary (nature) propose an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(a query in natural language).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Learner gets feedback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(good answer/bad answer)</a:t>
                </a:r>
                <a:endParaRPr lang="en-US" sz="2800" dirty="0" smtClean="0"/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Learner updates hypothesis.</a:t>
                </a:r>
              </a:p>
              <a:p>
                <a:pPr marL="685800" indent="-6858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Why Online?</a:t>
                </a:r>
                <a:r>
                  <a:rPr lang="en-US" sz="2800" dirty="0" smtClean="0"/>
                  <a:t> Examples are indeed non stochastic, adaptive the learner and the sequence, learner interacts with data and updates its model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055367"/>
                <a:ext cx="11460480" cy="3566160"/>
              </a:xfrm>
              <a:prstGeom prst="rect">
                <a:avLst/>
              </a:prstGeom>
              <a:blipFill>
                <a:blip r:embed="rId2"/>
                <a:stretch>
                  <a:fillRect l="-957" t="-12821" r="-745" b="-157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Online Learning Framework</a:t>
            </a:r>
            <a:endParaRPr lang="en-IL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1486407"/>
                <a:ext cx="11460480" cy="35661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685800" indent="-6858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Simplified Model: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Learner chooses a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⊆{−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Adversary (nature) propose an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b="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Learner gets feedback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desired output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Learner updates hypothesis.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486407"/>
                <a:ext cx="11460480" cy="3566160"/>
              </a:xfrm>
              <a:prstGeom prst="rect">
                <a:avLst/>
              </a:prstGeom>
              <a:blipFill>
                <a:blip r:embed="rId2"/>
                <a:stretch>
                  <a:fillRect l="-957" b="-5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3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Toy Problem</a:t>
            </a:r>
            <a:endParaRPr lang="en-IL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2248407"/>
                <a:ext cx="11460480" cy="35661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        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)={</m:t>
                    </m:r>
                    <m:d>
                      <m:dPr>
                        <m:begChr m:val="{"/>
                        <m:endChr m:val=""/>
                        <m:ctrlPr>
                          <a:rPr lang="en-IL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Strategy of the learner,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(improper)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To force mistake on the learner, nature must submit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 But then learner identifies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One mistake.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248407"/>
                <a:ext cx="11460480" cy="3566160"/>
              </a:xfrm>
              <a:prstGeom prst="rect">
                <a:avLst/>
              </a:prstGeom>
              <a:blipFill>
                <a:blip r:embed="rId2"/>
                <a:stretch>
                  <a:fillRect l="-957" t="-14872" r="-53" b="-222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4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general </a:t>
            </a:r>
            <a:r>
              <a:rPr lang="en-U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algortihm</a:t>
            </a:r>
            <a:endParaRPr lang="en-IL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2248407"/>
                <a:ext cx="11460480" cy="35661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𝑓𝑖𝑛𝑖𝑡𝑒</m:t>
                    </m:r>
                  </m:oMath>
                </a14:m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Strategy of the learner,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𝑀𝐴𝐽𝑂𝑅𝐼𝑇𝑌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To force mistake on the learner, nature must submit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, such that majority of hypothesis can be discarded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 mistake.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248407"/>
                <a:ext cx="11460480" cy="3566160"/>
              </a:xfrm>
              <a:prstGeom prst="rect">
                <a:avLst/>
              </a:prstGeom>
              <a:blipFill>
                <a:blip r:embed="rId2"/>
                <a:stretch>
                  <a:fillRect l="-957" t="-8376" r="-2447" b="-1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8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9516" y="225022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H:</a:t>
            </a:r>
            <a:r>
              <a:rPr lang="en-US" dirty="0"/>
              <a:t> Hey </a:t>
            </a:r>
            <a:r>
              <a:rPr lang="en-US" dirty="0" err="1"/>
              <a:t>ChatGPT</a:t>
            </a:r>
            <a:r>
              <a:rPr lang="en-US" dirty="0"/>
              <a:t>, where should we go for dinner — Italian, Japanese, or Mexican?</a:t>
            </a:r>
          </a:p>
          <a:p>
            <a:r>
              <a:rPr lang="en-US" b="1" dirty="0"/>
              <a:t>C:</a:t>
            </a:r>
            <a:r>
              <a:rPr lang="en-US" dirty="0"/>
              <a:t> Let’s reason democratically. Based on general preferences I’ve learned from user data: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people prefer </a:t>
            </a:r>
            <a:r>
              <a:rPr lang="en-US" b="1" dirty="0"/>
              <a:t>Italian over Japanese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prefer </a:t>
            </a:r>
            <a:r>
              <a:rPr lang="en-US" b="1" dirty="0"/>
              <a:t>Japanese over Mexican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most prefer </a:t>
            </a:r>
            <a:r>
              <a:rPr lang="en-US" b="1" dirty="0"/>
              <a:t>Mexican over Italian</a:t>
            </a:r>
            <a:r>
              <a:rPr lang="en-US" dirty="0"/>
              <a:t>.</a:t>
            </a:r>
          </a:p>
          <a:p>
            <a:r>
              <a:rPr lang="en-US" dirty="0"/>
              <a:t>So, Italian is preferred to Japanese, Japanese to Mexican, and Mexican to Italian.</a:t>
            </a:r>
          </a:p>
          <a:p>
            <a:r>
              <a:rPr lang="en-US" b="1" dirty="0"/>
              <a:t>H:</a:t>
            </a:r>
            <a:r>
              <a:rPr lang="en-US" dirty="0"/>
              <a:t> Wait… that’s circular. So which one wins?</a:t>
            </a:r>
          </a:p>
          <a:p>
            <a:r>
              <a:rPr lang="en-US" b="1" dirty="0"/>
              <a:t>C:</a:t>
            </a:r>
            <a:r>
              <a:rPr lang="en-US" dirty="0"/>
              <a:t> According to majority preference… each one.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CCAE47-AC4B-9DBC-F23B-79C81D78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" y="375920"/>
            <a:ext cx="10522712" cy="1783080"/>
          </a:xfrm>
        </p:spPr>
        <p:txBody>
          <a:bodyPr anchor="b">
            <a:normAutofit/>
          </a:bodyPr>
          <a:lstStyle/>
          <a:p>
            <a:r>
              <a:rPr lang="en-US" sz="5400" dirty="0" smtClean="0"/>
              <a:t>Next bit prediction is not enough:</a:t>
            </a:r>
            <a:endParaRPr lang="en-IL" sz="5400" dirty="0"/>
          </a:p>
        </p:txBody>
      </p:sp>
    </p:spTree>
    <p:extLst>
      <p:ext uri="{BB962C8B-B14F-4D97-AF65-F5344CB8AC3E}">
        <p14:creationId xmlns:p14="http://schemas.microsoft.com/office/powerpoint/2010/main" val="33824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596" y="25143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H:</a:t>
            </a:r>
            <a:r>
              <a:rPr lang="en-US" dirty="0"/>
              <a:t> Hey </a:t>
            </a:r>
            <a:r>
              <a:rPr lang="en-US" dirty="0" err="1"/>
              <a:t>ChatGPT</a:t>
            </a:r>
            <a:r>
              <a:rPr lang="en-US" dirty="0"/>
              <a:t>, </a:t>
            </a:r>
            <a:r>
              <a:rPr lang="en-US" dirty="0" smtClean="0"/>
              <a:t>what pet should I adopt — Dog, Cat, </a:t>
            </a:r>
            <a:r>
              <a:rPr lang="en-US" dirty="0"/>
              <a:t>or </a:t>
            </a:r>
            <a:r>
              <a:rPr lang="en-US" dirty="0" smtClean="0"/>
              <a:t>Parrot?</a:t>
            </a:r>
            <a:endParaRPr lang="en-US" dirty="0"/>
          </a:p>
          <a:p>
            <a:r>
              <a:rPr lang="en-US" b="1" dirty="0"/>
              <a:t>C:</a:t>
            </a:r>
            <a:r>
              <a:rPr lang="en-US" dirty="0"/>
              <a:t> Let’s reason democratically. Based on general preferences I’ve learned from user data: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people prefer </a:t>
            </a:r>
            <a:r>
              <a:rPr lang="en-US" b="1" dirty="0" smtClean="0"/>
              <a:t>Cats </a:t>
            </a:r>
            <a:r>
              <a:rPr lang="en-US" b="1" dirty="0"/>
              <a:t>over </a:t>
            </a:r>
            <a:r>
              <a:rPr lang="en-US" b="1" dirty="0" smtClean="0"/>
              <a:t>Parrots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prefer </a:t>
            </a:r>
            <a:r>
              <a:rPr lang="en-US" b="1" dirty="0" smtClean="0"/>
              <a:t>Parrots </a:t>
            </a:r>
            <a:r>
              <a:rPr lang="en-US" b="1" dirty="0"/>
              <a:t>over </a:t>
            </a:r>
            <a:r>
              <a:rPr lang="en-US" b="1" dirty="0" smtClean="0"/>
              <a:t>Dogs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most prefer </a:t>
            </a:r>
            <a:r>
              <a:rPr lang="en-US" b="1" dirty="0" smtClean="0"/>
              <a:t>Dogs </a:t>
            </a:r>
            <a:r>
              <a:rPr lang="en-US" b="1" dirty="0"/>
              <a:t>over </a:t>
            </a:r>
            <a:r>
              <a:rPr lang="en-US" b="1" dirty="0" smtClean="0"/>
              <a:t>Cats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So, Italian is preferred to Japanese, Japanese to Mexican, and Mexican to Italian.</a:t>
            </a:r>
          </a:p>
          <a:p>
            <a:r>
              <a:rPr lang="en-US" b="1" dirty="0"/>
              <a:t>H:</a:t>
            </a:r>
            <a:r>
              <a:rPr lang="en-US" dirty="0"/>
              <a:t> Wait… </a:t>
            </a:r>
            <a:r>
              <a:rPr lang="en-US" dirty="0" smtClean="0"/>
              <a:t>who said anything about Italians?</a:t>
            </a:r>
            <a:endParaRPr lang="en-US" dirty="0"/>
          </a:p>
          <a:p>
            <a:r>
              <a:rPr lang="en-US" b="1" dirty="0"/>
              <a:t>C:</a:t>
            </a:r>
            <a:r>
              <a:rPr lang="en-US" dirty="0"/>
              <a:t> According to majority preference… each one.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CCAE47-AC4B-9DBC-F23B-79C81D78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160" y="375920"/>
            <a:ext cx="10522712" cy="1783080"/>
          </a:xfrm>
        </p:spPr>
        <p:txBody>
          <a:bodyPr anchor="b">
            <a:normAutofit/>
          </a:bodyPr>
          <a:lstStyle/>
          <a:p>
            <a:r>
              <a:rPr lang="en-US" sz="5400" dirty="0" smtClean="0"/>
              <a:t>Next bit prediction is not enough:</a:t>
            </a:r>
            <a:endParaRPr lang="en-IL" sz="5400" dirty="0"/>
          </a:p>
        </p:txBody>
      </p:sp>
    </p:spTree>
    <p:extLst>
      <p:ext uri="{BB962C8B-B14F-4D97-AF65-F5344CB8AC3E}">
        <p14:creationId xmlns:p14="http://schemas.microsoft.com/office/powerpoint/2010/main" val="1495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C65B3-8008-BDFC-830E-513BB175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Toy Problem </a:t>
            </a:r>
            <a:r>
              <a:rPr lang="en-IL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</a:t>
            </a:r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enforcing properness</a:t>
            </a:r>
            <a:endParaRPr lang="en-IL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5760" y="2248407"/>
                <a:ext cx="11460480" cy="35661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        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IL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Strategy of the learner,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(proper)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Nature shows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(learner didn’t learn much)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357E9E55-BCCC-FB32-32C3-61102D62F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248407"/>
                <a:ext cx="11460480" cy="3566160"/>
              </a:xfrm>
              <a:prstGeom prst="rect">
                <a:avLst/>
              </a:prstGeom>
              <a:blipFill>
                <a:blip r:embed="rId2"/>
                <a:stretch>
                  <a:fillRect l="-957" b="-6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451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Courier New</vt:lpstr>
      <vt:lpstr>Times New Roman</vt:lpstr>
      <vt:lpstr>Office Theme</vt:lpstr>
      <vt:lpstr>PowerPoint Presentation</vt:lpstr>
      <vt:lpstr>Next Bit Prediction</vt:lpstr>
      <vt:lpstr>Online Learning Framework</vt:lpstr>
      <vt:lpstr>Online Learning Framework</vt:lpstr>
      <vt:lpstr>Toy Problem</vt:lpstr>
      <vt:lpstr>More general algortihm</vt:lpstr>
      <vt:lpstr>Next bit prediction is not enough:</vt:lpstr>
      <vt:lpstr>Next bit prediction is not enough:</vt:lpstr>
      <vt:lpstr>Toy Problem – enforcing properness</vt:lpstr>
      <vt:lpstr>Random Counter Examples</vt:lpstr>
      <vt:lpstr>A minmax proof:</vt:lpstr>
      <vt:lpstr>Algorithm:</vt:lpstr>
      <vt:lpstr>Did we use Randomness?</vt:lpstr>
      <vt:lpstr>Infinite Classes</vt:lpstr>
      <vt:lpstr>PowerPoint Presentation</vt:lpstr>
      <vt:lpstr>Partial Feedback</vt:lpstr>
      <vt:lpstr>Improper online learning</vt:lpstr>
      <vt:lpstr>Halving</vt:lpstr>
      <vt:lpstr>Counter examples with Random Examples</vt:lpstr>
      <vt:lpstr>Counter examples with Random Examples</vt:lpstr>
      <vt:lpstr>Counter examples with Random Examples</vt:lpstr>
      <vt:lpstr>Counter examples with Random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Proper Learning with Partial Feedback and Non-Random Counterexamples</dc:title>
  <dc:creator>Roi Livni</dc:creator>
  <cp:lastModifiedBy>Roi Livni</cp:lastModifiedBy>
  <cp:revision>28</cp:revision>
  <dcterms:created xsi:type="dcterms:W3CDTF">2025-11-03T10:50:05Z</dcterms:created>
  <dcterms:modified xsi:type="dcterms:W3CDTF">2025-11-06T17:36:23Z</dcterms:modified>
</cp:coreProperties>
</file>