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2"/>
    <p:restoredTop sz="62650" autoAdjust="0"/>
  </p:normalViewPr>
  <p:slideViewPr>
    <p:cSldViewPr snapToGrid="0">
      <p:cViewPr varScale="1">
        <p:scale>
          <a:sx n="106" d="100"/>
          <a:sy n="106" d="100"/>
        </p:scale>
        <p:origin x="234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blp.org/pid/16/6136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blp.org/db/conf/sigecom/sigecom2018.html#BravermanMSW18" TargetMode="External"/><Relationship Id="rId5" Type="http://schemas.openxmlformats.org/officeDocument/2006/relationships/hyperlink" Target="https://dblp.org/pid/52/2474.html" TargetMode="External"/><Relationship Id="rId4" Type="http://schemas.openxmlformats.org/officeDocument/2006/relationships/hyperlink" Target="https://dblp.org/pid/123/4948.html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blp.org/pid/d/ConstantinosDaskalakis.html" TargetMode="External"/><Relationship Id="rId7" Type="http://schemas.openxmlformats.org/officeDocument/2006/relationships/hyperlink" Target="https://dblp.org/db/conf/stoc/stoc2025.html#DaskalakisFFPS25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blp.org/pid/146/0503.html" TargetMode="External"/><Relationship Id="rId5" Type="http://schemas.openxmlformats.org/officeDocument/2006/relationships/hyperlink" Target="https://dblp.org/pid/327/3467.html" TargetMode="External"/><Relationship Id="rId4" Type="http://schemas.openxmlformats.org/officeDocument/2006/relationships/hyperlink" Target="https://dblp.org/pid/259/1008.html" TargetMode="Externa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d670d7454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d670d7454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d670d7454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6d670d7454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6d670d7454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6d670d7454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d670d7454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d670d7454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6d670d7454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6d670d7454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EC5C07"/>
                </a:solidFill>
              </a:rPr>
              <a:t>What makes learning to play games more tractable than arbitrary adversarial environments?</a:t>
            </a:r>
            <a:endParaRPr sz="1400">
              <a:solidFill>
                <a:srgbClr val="EC5C07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C4C4C"/>
              </a:buClr>
              <a:buSzPts val="1400"/>
              <a:buChar char="●"/>
            </a:pPr>
            <a:r>
              <a:rPr lang="en" sz="1400">
                <a:solidFill>
                  <a:srgbClr val="4C4C4C"/>
                </a:solidFill>
              </a:rPr>
              <a:t>Opponents behavior might reveal their nature.</a:t>
            </a:r>
            <a:endParaRPr sz="1400">
              <a:solidFill>
                <a:srgbClr val="4C4C4C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Char char="●"/>
            </a:pPr>
            <a:r>
              <a:rPr lang="en" sz="1400" i="1">
                <a:solidFill>
                  <a:srgbClr val="4C4C4C"/>
                </a:solidFill>
              </a:rPr>
              <a:t>With rational opponents, the environment is not arbitrary since they are consistently optimizing for some (potentially unknown) objective.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6d670d7454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6d670d7454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6d670d7454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6d670d7454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6d670d7454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6d670d7454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 dirty="0">
                <a:solidFill>
                  <a:srgbClr val="595959"/>
                </a:solidFill>
              </a:rPr>
              <a:t>Existence implied by the minimax theorem.</a:t>
            </a:r>
            <a:endParaRPr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 dirty="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 dirty="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 dirty="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 dirty="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 dirty="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 dirty="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 dirty="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lang="en"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lang="en"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2800" dirty="0">
                <a:solidFill>
                  <a:schemeClr val="dk2"/>
                </a:solidFill>
              </a:rPr>
              <a:t>BMSW, EC’18  </a:t>
            </a:r>
            <a:r>
              <a:rPr lang="en-US" sz="2800" b="0" i="0" u="sng" dirty="0">
                <a:solidFill>
                  <a:srgbClr val="1889C4"/>
                </a:solidFill>
                <a:effectLst/>
                <a:latin typeface="Open Sans" panose="020F0502020204030204" pitchFamily="34" charset="0"/>
                <a:hlinkClick r:id="rId3"/>
              </a:rPr>
              <a:t>Mark Braverman</a:t>
            </a:r>
            <a:r>
              <a:rPr lang="en-US" sz="2800" b="0" i="0" dirty="0">
                <a:solidFill>
                  <a:srgbClr val="505B62"/>
                </a:solidFill>
                <a:effectLst/>
                <a:latin typeface="Open Sans" panose="020F0502020204030204" pitchFamily="34" charset="0"/>
              </a:rPr>
              <a:t>, </a:t>
            </a:r>
            <a:r>
              <a:rPr lang="en-US" sz="2800" b="0" i="0" u="none" strike="noStrike" dirty="0">
                <a:solidFill>
                  <a:srgbClr val="7D848A"/>
                </a:solidFill>
                <a:effectLst/>
                <a:latin typeface="Open Sans" panose="020F0502020204030204" pitchFamily="34" charset="0"/>
                <a:hlinkClick r:id="rId4"/>
              </a:rPr>
              <a:t>Jieming Mao</a:t>
            </a:r>
            <a:r>
              <a:rPr lang="en-US" sz="2800" b="0" i="0" dirty="0">
                <a:solidFill>
                  <a:srgbClr val="505B62"/>
                </a:solidFill>
                <a:effectLst/>
                <a:latin typeface="Open Sans" panose="020F0502020204030204" pitchFamily="34" charset="0"/>
              </a:rPr>
              <a:t>, Jon Schneider, </a:t>
            </a:r>
            <a:r>
              <a:rPr lang="en-US" sz="2800" b="0" i="0" u="none" strike="noStrike" dirty="0">
                <a:solidFill>
                  <a:srgbClr val="7D848A"/>
                </a:solidFill>
                <a:effectLst/>
                <a:latin typeface="Open Sans" panose="020F0502020204030204" pitchFamily="34" charset="0"/>
                <a:hlinkClick r:id="rId5"/>
              </a:rPr>
              <a:t>S. Matthew Weinberg</a:t>
            </a:r>
            <a:r>
              <a:rPr lang="en-US" sz="2800" b="0" i="0" dirty="0">
                <a:solidFill>
                  <a:srgbClr val="505B62"/>
                </a:solidFill>
                <a:effectLst/>
                <a:latin typeface="Open Sans" panose="020F0502020204030204" pitchFamily="34" charset="0"/>
              </a:rPr>
              <a:t>:</a:t>
            </a:r>
            <a:br>
              <a:rPr lang="en-US" sz="2800" dirty="0"/>
            </a:br>
            <a:r>
              <a:rPr lang="en-US" sz="2800" b="1" i="0" dirty="0">
                <a:solidFill>
                  <a:srgbClr val="666666"/>
                </a:solidFill>
                <a:effectLst/>
                <a:latin typeface="Open Sans" panose="020F0502020204030204" pitchFamily="34" charset="0"/>
              </a:rPr>
              <a:t>Selling to a No-Regret Buyer.</a:t>
            </a:r>
            <a:r>
              <a:rPr lang="en-US" sz="2800" b="0" i="0" dirty="0">
                <a:solidFill>
                  <a:srgbClr val="505B62"/>
                </a:solidFill>
                <a:effectLst/>
                <a:latin typeface="Open Sans" panose="020F050202020403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7D848A"/>
                </a:solidFill>
                <a:effectLst/>
                <a:latin typeface="Open Sans" panose="020F0502020204030204" pitchFamily="34" charset="0"/>
                <a:hlinkClick r:id="rId6"/>
              </a:rPr>
              <a:t>EC 2018</a:t>
            </a:r>
            <a:r>
              <a:rPr lang="en-US" sz="2800" b="0" i="0" dirty="0">
                <a:solidFill>
                  <a:srgbClr val="505B62"/>
                </a:solidFill>
                <a:effectLst/>
                <a:latin typeface="Open Sans" panose="020F0502020204030204" pitchFamily="34" charset="0"/>
              </a:rPr>
              <a:t>: 523-538</a:t>
            </a:r>
            <a:endParaRPr lang="en" sz="1500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6befe6ce18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6befe6ce18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 dirty="0">
                <a:solidFill>
                  <a:srgbClr val="595959"/>
                </a:solidFill>
              </a:rPr>
              <a:t>Existence implied by the minimax theorem.</a:t>
            </a:r>
            <a:endParaRPr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 dirty="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 dirty="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 dirty="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 dirty="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 dirty="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 dirty="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 dirty="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3d72886e1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3d72886e1b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befe6ce18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befe6ce18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6d670d7454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6d670d7454_0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6d670d7454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6d670d7454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6d670d7454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6d670d7454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6befe6ce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6befe6ce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6befe6ce1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6befe6ce1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6befe6ce18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36befe6ce18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6befe6ce18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6befe6ce18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6befe6ce1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6befe6ce1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6befe6ce18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6befe6ce18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6befe6ce18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36befe6ce18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3d72886e1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3d72886e1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3d72886e1b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3d72886e1b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3d72886e1b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3d72886e1b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6d670d7454_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6d670d7454_1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3d72886e1b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3d72886e1b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3d72886e1b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3d72886e1b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3d72886e1b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33d72886e1b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6d670d7454_1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36d670d7454_1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3d72886e1b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33d72886e1b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6befe6ce18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6befe6ce18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33d659a5b9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33d659a5b9e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3d659a5b9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3d659a5b9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3d72886e1b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3d72886e1b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6d670d7454_1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6d670d7454_1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36befe6ce18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36befe6ce18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3d72886e1b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3d72886e1b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33d72886e1b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33d72886e1b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6befe6ce18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6befe6ce18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6befe6ce18_1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36befe6ce18_1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6d670d7454_1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6d670d7454_1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33d72886e1b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33d72886e1b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6befe6ce18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36befe6ce18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6d670d745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6d670d745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 dirty="0">
                <a:solidFill>
                  <a:srgbClr val="595959"/>
                </a:solidFill>
              </a:rPr>
              <a:t>Existence implied by the minimax theorem.</a:t>
            </a:r>
            <a:endParaRPr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 dirty="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 dirty="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 dirty="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 dirty="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 dirty="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 dirty="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 dirty="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3d72886e1b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3d72886e1b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dirty="0">
                <a:solidFill>
                  <a:srgbClr val="1889C4"/>
                </a:solidFill>
                <a:effectLst/>
                <a:latin typeface="Open Sans" panose="020B0606030504020204" pitchFamily="34" charset="0"/>
                <a:hlinkClick r:id="rId3"/>
              </a:rPr>
              <a:t>Constantinos Daskalakis</a:t>
            </a:r>
            <a:r>
              <a:rPr lang="en-US" sz="14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, Gabriele Farina, </a:t>
            </a:r>
            <a:r>
              <a:rPr lang="en-US" sz="14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4"/>
              </a:rPr>
              <a:t>Maxwell Fishelson</a:t>
            </a:r>
            <a:r>
              <a:rPr lang="en-US" sz="14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sz="14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5"/>
              </a:rPr>
              <a:t>Charilaos Pipis</a:t>
            </a:r>
            <a:r>
              <a:rPr lang="en-US" sz="14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sz="14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6"/>
              </a:rPr>
              <a:t>Jon Schneider</a:t>
            </a:r>
            <a:r>
              <a:rPr lang="en-US" sz="14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:</a:t>
            </a:r>
            <a:br>
              <a:rPr lang="en-US" sz="1400" dirty="0"/>
            </a:br>
            <a:r>
              <a:rPr lang="en-US" sz="1400" b="1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Efficient Learning and Computation of Linear Correlated Equilibrium in General Convex Games.</a:t>
            </a:r>
            <a:r>
              <a:rPr lang="en-US" sz="14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400" b="0" i="0" u="none" strike="noStrike" dirty="0">
                <a:solidFill>
                  <a:srgbClr val="7D848A"/>
                </a:solidFill>
                <a:effectLst/>
                <a:latin typeface="Open Sans" panose="020B0606030504020204" pitchFamily="34" charset="0"/>
                <a:hlinkClick r:id="rId7"/>
              </a:rPr>
              <a:t>STOC 2025</a:t>
            </a:r>
            <a:r>
              <a:rPr lang="en-US" sz="1400" b="0" i="0" dirty="0">
                <a:solidFill>
                  <a:srgbClr val="505B62"/>
                </a:solidFill>
                <a:effectLst/>
                <a:latin typeface="Open Sans" panose="020B0606030504020204" pitchFamily="34" charset="0"/>
              </a:rPr>
              <a:t>: 542-553</a:t>
            </a:r>
            <a:endParaRPr sz="1400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36d670d7454_1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36d670d7454_1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595959"/>
                </a:solidFill>
              </a:rPr>
              <a:t>In normal form games there’s this equivalence between a mediator protocol and strategic play between agents</a:t>
            </a: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595959"/>
                </a:solidFill>
              </a:rPr>
              <a:t>NOT SO in more general games</a:t>
            </a: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595959"/>
                </a:solidFill>
              </a:rPr>
              <a:t>Even moving just to Bayesian games–the set of payoff profiles that can be achieved when they are responding to a mediator who tells them both mappings from states to actions is strictly smaller than the set of payoff profiles that can be achieved when they both play no-regret non-manipulable algorithms against each other </a:t>
            </a: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36befe6ce18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36befe6ce18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3d72886e1b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3d72886e1b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36d670d7454_1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36d670d7454_1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36d670d7454_1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36d670d7454_1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36d670d7454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36d670d7454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d670d745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6d670d745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6d670d745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6d670d745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6d670d7454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6d670d7454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d670d7454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6d670d7454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Existence implied by the minimax theorem.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Multiple Algorithms exist — including multiplicative weights, Follow-the-Perturbed-Leader, Gradient Descent, etc.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The No-Regret Benchmark – At the end of play, look back over time to benchmark performance against the best fixed action in-hindsight. 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400">
                <a:solidFill>
                  <a:schemeClr val="dk2"/>
                </a:solidFill>
              </a:rPr>
              <a:t>If the algorithm is guaranteed to never do (significantly) worse than this benchmark, then it has “no regret”</a:t>
            </a:r>
            <a:endParaRPr sz="14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" sz="1500">
                <a:solidFill>
                  <a:srgbClr val="595959"/>
                </a:solidFill>
              </a:rPr>
              <a:t>Efficient algorithms exist even for some problems with large action spaces — such as online shortest path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83900" y="0"/>
            <a:ext cx="8776200" cy="15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Swap Regret and Correlated Equilibria Beyond Normal-Form Games</a:t>
            </a:r>
            <a:endParaRPr sz="36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4362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Eshwar Ram Arunachaleswaran, Natalie Collina, Yishay Mansour, Mehryar Mohri, Jon Schneider, Balasubramanian Sivan</a:t>
            </a:r>
            <a:endParaRPr sz="2000"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1125" y="3190863"/>
            <a:ext cx="1444339" cy="1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3714" y="3276600"/>
            <a:ext cx="1219246" cy="1148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1852" y="3215075"/>
            <a:ext cx="1200275" cy="1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1125" y="1540012"/>
            <a:ext cx="899050" cy="1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1852" y="1568400"/>
            <a:ext cx="1014108" cy="1171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49139" y="1568411"/>
            <a:ext cx="1351999" cy="1143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2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2630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/>
          <p:nvPr/>
        </p:nvSpPr>
        <p:spPr>
          <a:xfrm>
            <a:off x="18884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21" name="Google Shape;221;p22"/>
          <p:cNvSpPr/>
          <p:nvPr/>
        </p:nvSpPr>
        <p:spPr>
          <a:xfrm>
            <a:off x="236197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22" name="Google Shape;222;p22"/>
          <p:cNvSpPr/>
          <p:nvPr/>
        </p:nvSpPr>
        <p:spPr>
          <a:xfrm>
            <a:off x="28355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23" name="Google Shape;223;p22"/>
          <p:cNvSpPr/>
          <p:nvPr/>
        </p:nvSpPr>
        <p:spPr>
          <a:xfrm>
            <a:off x="330912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24" name="Google Shape;224;p22"/>
          <p:cNvSpPr/>
          <p:nvPr/>
        </p:nvSpPr>
        <p:spPr>
          <a:xfrm>
            <a:off x="37827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25" name="Google Shape;225;p22"/>
          <p:cNvSpPr/>
          <p:nvPr/>
        </p:nvSpPr>
        <p:spPr>
          <a:xfrm>
            <a:off x="425627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26" name="Google Shape;226;p22"/>
          <p:cNvSpPr/>
          <p:nvPr/>
        </p:nvSpPr>
        <p:spPr>
          <a:xfrm>
            <a:off x="47298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27" name="Google Shape;227;p22"/>
          <p:cNvSpPr/>
          <p:nvPr/>
        </p:nvSpPr>
        <p:spPr>
          <a:xfrm>
            <a:off x="520342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28" name="Google Shape;228;p22"/>
          <p:cNvSpPr/>
          <p:nvPr/>
        </p:nvSpPr>
        <p:spPr>
          <a:xfrm>
            <a:off x="567700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29" name="Google Shape;229;p22"/>
          <p:cNvSpPr txBox="1"/>
          <p:nvPr/>
        </p:nvSpPr>
        <p:spPr>
          <a:xfrm>
            <a:off x="535200" y="4042250"/>
            <a:ext cx="6858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no-regret algorithm guarantees that, keeping the opponent’s actions fixed, the </a:t>
            </a:r>
            <a:r>
              <a:rPr lang="en" sz="1800" i="1">
                <a:solidFill>
                  <a:schemeClr val="dk2"/>
                </a:solidFill>
              </a:rPr>
              <a:t>external regret</a:t>
            </a:r>
            <a:r>
              <a:rPr lang="en" sz="1800">
                <a:solidFill>
                  <a:schemeClr val="dk2"/>
                </a:solidFill>
              </a:rPr>
              <a:t> to swapping all your actions for the best fixed action is vanishing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0" name="Google Shape;230;p22"/>
          <p:cNvSpPr/>
          <p:nvPr/>
        </p:nvSpPr>
        <p:spPr>
          <a:xfrm>
            <a:off x="188840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31" name="Google Shape;231;p22"/>
          <p:cNvSpPr/>
          <p:nvPr/>
        </p:nvSpPr>
        <p:spPr>
          <a:xfrm>
            <a:off x="236197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32" name="Google Shape;232;p22"/>
          <p:cNvSpPr/>
          <p:nvPr/>
        </p:nvSpPr>
        <p:spPr>
          <a:xfrm>
            <a:off x="283555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33" name="Google Shape;233;p22"/>
          <p:cNvSpPr/>
          <p:nvPr/>
        </p:nvSpPr>
        <p:spPr>
          <a:xfrm>
            <a:off x="330912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34" name="Google Shape;234;p22"/>
          <p:cNvSpPr/>
          <p:nvPr/>
        </p:nvSpPr>
        <p:spPr>
          <a:xfrm>
            <a:off x="378270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35" name="Google Shape;235;p22"/>
          <p:cNvSpPr/>
          <p:nvPr/>
        </p:nvSpPr>
        <p:spPr>
          <a:xfrm>
            <a:off x="425627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36" name="Google Shape;236;p22"/>
          <p:cNvSpPr/>
          <p:nvPr/>
        </p:nvSpPr>
        <p:spPr>
          <a:xfrm>
            <a:off x="472985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37" name="Google Shape;237;p22"/>
          <p:cNvSpPr/>
          <p:nvPr/>
        </p:nvSpPr>
        <p:spPr>
          <a:xfrm>
            <a:off x="520342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38" name="Google Shape;238;p22"/>
          <p:cNvSpPr/>
          <p:nvPr/>
        </p:nvSpPr>
        <p:spPr>
          <a:xfrm>
            <a:off x="567700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39" name="Google Shape;23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answer from Online Learning: No-Regret Algorithms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refinement of No Regret: </a:t>
            </a:r>
            <a:r>
              <a:rPr lang="en" i="1"/>
              <a:t>No Swap Regret</a:t>
            </a:r>
            <a:endParaRPr/>
          </a:p>
        </p:txBody>
      </p:sp>
      <p:pic>
        <p:nvPicPr>
          <p:cNvPr id="245" name="Google Shape;245;p23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2630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3"/>
          <p:cNvSpPr/>
          <p:nvPr/>
        </p:nvSpPr>
        <p:spPr>
          <a:xfrm>
            <a:off x="18884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48" name="Google Shape;248;p23"/>
          <p:cNvSpPr/>
          <p:nvPr/>
        </p:nvSpPr>
        <p:spPr>
          <a:xfrm>
            <a:off x="236197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49" name="Google Shape;249;p23"/>
          <p:cNvSpPr/>
          <p:nvPr/>
        </p:nvSpPr>
        <p:spPr>
          <a:xfrm>
            <a:off x="28355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50" name="Google Shape;250;p23"/>
          <p:cNvSpPr/>
          <p:nvPr/>
        </p:nvSpPr>
        <p:spPr>
          <a:xfrm>
            <a:off x="330912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51" name="Google Shape;251;p23"/>
          <p:cNvSpPr/>
          <p:nvPr/>
        </p:nvSpPr>
        <p:spPr>
          <a:xfrm>
            <a:off x="37827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52" name="Google Shape;252;p23"/>
          <p:cNvSpPr/>
          <p:nvPr/>
        </p:nvSpPr>
        <p:spPr>
          <a:xfrm>
            <a:off x="425627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53" name="Google Shape;253;p23"/>
          <p:cNvSpPr/>
          <p:nvPr/>
        </p:nvSpPr>
        <p:spPr>
          <a:xfrm>
            <a:off x="47298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54" name="Google Shape;254;p23"/>
          <p:cNvSpPr/>
          <p:nvPr/>
        </p:nvSpPr>
        <p:spPr>
          <a:xfrm>
            <a:off x="520342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55" name="Google Shape;255;p23"/>
          <p:cNvSpPr/>
          <p:nvPr/>
        </p:nvSpPr>
        <p:spPr>
          <a:xfrm>
            <a:off x="567700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56" name="Google Shape;256;p23"/>
          <p:cNvSpPr txBox="1"/>
          <p:nvPr/>
        </p:nvSpPr>
        <p:spPr>
          <a:xfrm>
            <a:off x="535200" y="3737450"/>
            <a:ext cx="6858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no-swap-regret algorithm guarantees that, keeping the opponent’s actions fixed, the </a:t>
            </a:r>
            <a:r>
              <a:rPr lang="en" sz="1800" i="1">
                <a:solidFill>
                  <a:schemeClr val="dk2"/>
                </a:solidFill>
              </a:rPr>
              <a:t>swap regret</a:t>
            </a:r>
            <a:r>
              <a:rPr lang="en" sz="1800">
                <a:solidFill>
                  <a:schemeClr val="dk2"/>
                </a:solidFill>
              </a:rPr>
              <a:t> to swapping </a:t>
            </a:r>
            <a:r>
              <a:rPr lang="en" sz="1800" b="1">
                <a:solidFill>
                  <a:schemeClr val="dk2"/>
                </a:solidFill>
              </a:rPr>
              <a:t>each </a:t>
            </a:r>
            <a:r>
              <a:rPr lang="en" sz="1800">
                <a:solidFill>
                  <a:schemeClr val="dk2"/>
                </a:solidFill>
              </a:rPr>
              <a:t>your actions for the best fixed action </a:t>
            </a:r>
            <a:r>
              <a:rPr lang="en" sz="1800" b="1">
                <a:solidFill>
                  <a:schemeClr val="dk2"/>
                </a:solidFill>
              </a:rPr>
              <a:t>on that subsequence</a:t>
            </a:r>
            <a:r>
              <a:rPr lang="en" sz="1800">
                <a:solidFill>
                  <a:schemeClr val="dk2"/>
                </a:solidFill>
              </a:rPr>
              <a:t> is vanishing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7" name="Google Shape;257;p23"/>
          <p:cNvSpPr/>
          <p:nvPr/>
        </p:nvSpPr>
        <p:spPr>
          <a:xfrm>
            <a:off x="188840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58" name="Google Shape;258;p23"/>
          <p:cNvSpPr/>
          <p:nvPr/>
        </p:nvSpPr>
        <p:spPr>
          <a:xfrm>
            <a:off x="236197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59" name="Google Shape;259;p23"/>
          <p:cNvSpPr/>
          <p:nvPr/>
        </p:nvSpPr>
        <p:spPr>
          <a:xfrm>
            <a:off x="283555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60" name="Google Shape;260;p23"/>
          <p:cNvSpPr/>
          <p:nvPr/>
        </p:nvSpPr>
        <p:spPr>
          <a:xfrm>
            <a:off x="3309125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261" name="Google Shape;261;p23"/>
          <p:cNvSpPr/>
          <p:nvPr/>
        </p:nvSpPr>
        <p:spPr>
          <a:xfrm>
            <a:off x="378270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62" name="Google Shape;262;p23"/>
          <p:cNvSpPr/>
          <p:nvPr/>
        </p:nvSpPr>
        <p:spPr>
          <a:xfrm>
            <a:off x="425627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63" name="Google Shape;263;p23"/>
          <p:cNvSpPr/>
          <p:nvPr/>
        </p:nvSpPr>
        <p:spPr>
          <a:xfrm>
            <a:off x="472985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64" name="Google Shape;264;p23"/>
          <p:cNvSpPr/>
          <p:nvPr/>
        </p:nvSpPr>
        <p:spPr>
          <a:xfrm>
            <a:off x="5203425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65" name="Google Shape;265;p23"/>
          <p:cNvSpPr/>
          <p:nvPr/>
        </p:nvSpPr>
        <p:spPr>
          <a:xfrm>
            <a:off x="5677000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refinement of No Regret: </a:t>
            </a:r>
            <a:r>
              <a:rPr lang="en" i="1"/>
              <a:t>No Swap Regret</a:t>
            </a:r>
            <a:endParaRPr/>
          </a:p>
        </p:txBody>
      </p:sp>
      <p:pic>
        <p:nvPicPr>
          <p:cNvPr id="271" name="Google Shape;271;p24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4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2630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4"/>
          <p:cNvSpPr/>
          <p:nvPr/>
        </p:nvSpPr>
        <p:spPr>
          <a:xfrm>
            <a:off x="18884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74" name="Google Shape;274;p24"/>
          <p:cNvSpPr/>
          <p:nvPr/>
        </p:nvSpPr>
        <p:spPr>
          <a:xfrm>
            <a:off x="236197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75" name="Google Shape;275;p24"/>
          <p:cNvSpPr/>
          <p:nvPr/>
        </p:nvSpPr>
        <p:spPr>
          <a:xfrm>
            <a:off x="28355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76" name="Google Shape;276;p24"/>
          <p:cNvSpPr/>
          <p:nvPr/>
        </p:nvSpPr>
        <p:spPr>
          <a:xfrm>
            <a:off x="330912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77" name="Google Shape;277;p24"/>
          <p:cNvSpPr/>
          <p:nvPr/>
        </p:nvSpPr>
        <p:spPr>
          <a:xfrm>
            <a:off x="37827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78" name="Google Shape;278;p24"/>
          <p:cNvSpPr/>
          <p:nvPr/>
        </p:nvSpPr>
        <p:spPr>
          <a:xfrm>
            <a:off x="425627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79" name="Google Shape;279;p24"/>
          <p:cNvSpPr/>
          <p:nvPr/>
        </p:nvSpPr>
        <p:spPr>
          <a:xfrm>
            <a:off x="47298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80" name="Google Shape;280;p24"/>
          <p:cNvSpPr/>
          <p:nvPr/>
        </p:nvSpPr>
        <p:spPr>
          <a:xfrm>
            <a:off x="520342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81" name="Google Shape;281;p24"/>
          <p:cNvSpPr/>
          <p:nvPr/>
        </p:nvSpPr>
        <p:spPr>
          <a:xfrm>
            <a:off x="567700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82" name="Google Shape;282;p24"/>
          <p:cNvSpPr txBox="1"/>
          <p:nvPr/>
        </p:nvSpPr>
        <p:spPr>
          <a:xfrm>
            <a:off x="535200" y="3737450"/>
            <a:ext cx="6858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no-swap-regret algorithm guarantees that, keeping the opponent’s actions fixed, the </a:t>
            </a:r>
            <a:r>
              <a:rPr lang="en" sz="1800" i="1">
                <a:solidFill>
                  <a:schemeClr val="dk2"/>
                </a:solidFill>
              </a:rPr>
              <a:t>swap regret</a:t>
            </a:r>
            <a:r>
              <a:rPr lang="en" sz="1800">
                <a:solidFill>
                  <a:schemeClr val="dk2"/>
                </a:solidFill>
              </a:rPr>
              <a:t> to swapping </a:t>
            </a:r>
            <a:r>
              <a:rPr lang="en" sz="1800" b="1">
                <a:solidFill>
                  <a:schemeClr val="dk2"/>
                </a:solidFill>
              </a:rPr>
              <a:t>each </a:t>
            </a:r>
            <a:r>
              <a:rPr lang="en" sz="1800">
                <a:solidFill>
                  <a:schemeClr val="dk2"/>
                </a:solidFill>
              </a:rPr>
              <a:t>your actions for the best fixed action </a:t>
            </a:r>
            <a:r>
              <a:rPr lang="en" sz="1800" b="1">
                <a:solidFill>
                  <a:schemeClr val="dk2"/>
                </a:solidFill>
              </a:rPr>
              <a:t>on that subsequence</a:t>
            </a:r>
            <a:r>
              <a:rPr lang="en" sz="1800">
                <a:solidFill>
                  <a:schemeClr val="dk2"/>
                </a:solidFill>
              </a:rPr>
              <a:t> is vanishing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188840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84" name="Google Shape;284;p24"/>
          <p:cNvSpPr/>
          <p:nvPr/>
        </p:nvSpPr>
        <p:spPr>
          <a:xfrm>
            <a:off x="236197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85" name="Google Shape;285;p24"/>
          <p:cNvSpPr/>
          <p:nvPr/>
        </p:nvSpPr>
        <p:spPr>
          <a:xfrm>
            <a:off x="283555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3309125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378270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88" name="Google Shape;288;p24"/>
          <p:cNvSpPr/>
          <p:nvPr/>
        </p:nvSpPr>
        <p:spPr>
          <a:xfrm>
            <a:off x="425627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472985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90" name="Google Shape;290;p24"/>
          <p:cNvSpPr/>
          <p:nvPr/>
        </p:nvSpPr>
        <p:spPr>
          <a:xfrm>
            <a:off x="5203425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91" name="Google Shape;291;p24"/>
          <p:cNvSpPr/>
          <p:nvPr/>
        </p:nvSpPr>
        <p:spPr>
          <a:xfrm>
            <a:off x="5677000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292" name="Google Shape;292;p24"/>
          <p:cNvSpPr/>
          <p:nvPr/>
        </p:nvSpPr>
        <p:spPr>
          <a:xfrm>
            <a:off x="1856000" y="1807050"/>
            <a:ext cx="907500" cy="888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4"/>
          <p:cNvSpPr/>
          <p:nvPr/>
        </p:nvSpPr>
        <p:spPr>
          <a:xfrm>
            <a:off x="4256275" y="1807050"/>
            <a:ext cx="907500" cy="888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4"/>
          <p:cNvSpPr/>
          <p:nvPr/>
        </p:nvSpPr>
        <p:spPr>
          <a:xfrm>
            <a:off x="2835550" y="1807050"/>
            <a:ext cx="401400" cy="88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4"/>
          <p:cNvSpPr/>
          <p:nvPr/>
        </p:nvSpPr>
        <p:spPr>
          <a:xfrm>
            <a:off x="3309188" y="1807050"/>
            <a:ext cx="401400" cy="88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"/>
          <p:cNvSpPr/>
          <p:nvPr/>
        </p:nvSpPr>
        <p:spPr>
          <a:xfrm>
            <a:off x="3782725" y="1807050"/>
            <a:ext cx="401400" cy="88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4"/>
          <p:cNvSpPr/>
          <p:nvPr/>
        </p:nvSpPr>
        <p:spPr>
          <a:xfrm>
            <a:off x="5235925" y="1807050"/>
            <a:ext cx="401400" cy="88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4"/>
          <p:cNvSpPr/>
          <p:nvPr/>
        </p:nvSpPr>
        <p:spPr>
          <a:xfrm>
            <a:off x="5677050" y="1807050"/>
            <a:ext cx="401400" cy="88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refinement of No Regret: </a:t>
            </a:r>
            <a:r>
              <a:rPr lang="en" i="1"/>
              <a:t>No Swap Regret</a:t>
            </a:r>
            <a:endParaRPr/>
          </a:p>
        </p:txBody>
      </p:sp>
      <p:pic>
        <p:nvPicPr>
          <p:cNvPr id="304" name="Google Shape;304;p25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5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2630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5"/>
          <p:cNvSpPr/>
          <p:nvPr/>
        </p:nvSpPr>
        <p:spPr>
          <a:xfrm>
            <a:off x="18884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307" name="Google Shape;307;p25"/>
          <p:cNvSpPr/>
          <p:nvPr/>
        </p:nvSpPr>
        <p:spPr>
          <a:xfrm>
            <a:off x="236197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308" name="Google Shape;308;p25"/>
          <p:cNvSpPr/>
          <p:nvPr/>
        </p:nvSpPr>
        <p:spPr>
          <a:xfrm>
            <a:off x="28355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309" name="Google Shape;309;p25"/>
          <p:cNvSpPr/>
          <p:nvPr/>
        </p:nvSpPr>
        <p:spPr>
          <a:xfrm>
            <a:off x="330912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310" name="Google Shape;310;p25"/>
          <p:cNvSpPr/>
          <p:nvPr/>
        </p:nvSpPr>
        <p:spPr>
          <a:xfrm>
            <a:off x="37827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311" name="Google Shape;311;p25"/>
          <p:cNvSpPr/>
          <p:nvPr/>
        </p:nvSpPr>
        <p:spPr>
          <a:xfrm>
            <a:off x="425627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312" name="Google Shape;312;p25"/>
          <p:cNvSpPr/>
          <p:nvPr/>
        </p:nvSpPr>
        <p:spPr>
          <a:xfrm>
            <a:off x="47298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313" name="Google Shape;313;p25"/>
          <p:cNvSpPr/>
          <p:nvPr/>
        </p:nvSpPr>
        <p:spPr>
          <a:xfrm>
            <a:off x="520342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314" name="Google Shape;314;p25"/>
          <p:cNvSpPr/>
          <p:nvPr/>
        </p:nvSpPr>
        <p:spPr>
          <a:xfrm>
            <a:off x="567700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315" name="Google Shape;315;p25"/>
          <p:cNvSpPr txBox="1"/>
          <p:nvPr/>
        </p:nvSpPr>
        <p:spPr>
          <a:xfrm>
            <a:off x="535200" y="3737450"/>
            <a:ext cx="6858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no-swap-regret algorithm guarantees that, keeping the opponent’s actions fixed, the </a:t>
            </a:r>
            <a:r>
              <a:rPr lang="en" sz="1800" i="1">
                <a:solidFill>
                  <a:schemeClr val="dk2"/>
                </a:solidFill>
              </a:rPr>
              <a:t>swap regret</a:t>
            </a:r>
            <a:r>
              <a:rPr lang="en" sz="1800">
                <a:solidFill>
                  <a:schemeClr val="dk2"/>
                </a:solidFill>
              </a:rPr>
              <a:t> to swapping </a:t>
            </a:r>
            <a:r>
              <a:rPr lang="en" sz="1800" b="1">
                <a:solidFill>
                  <a:schemeClr val="dk2"/>
                </a:solidFill>
              </a:rPr>
              <a:t>each </a:t>
            </a:r>
            <a:r>
              <a:rPr lang="en" sz="1800">
                <a:solidFill>
                  <a:schemeClr val="dk2"/>
                </a:solidFill>
              </a:rPr>
              <a:t>your actions for the best fixed action </a:t>
            </a:r>
            <a:r>
              <a:rPr lang="en" sz="1800" b="1">
                <a:solidFill>
                  <a:schemeClr val="dk2"/>
                </a:solidFill>
              </a:rPr>
              <a:t>on that subsequence</a:t>
            </a:r>
            <a:r>
              <a:rPr lang="en" sz="1800">
                <a:solidFill>
                  <a:schemeClr val="dk2"/>
                </a:solidFill>
              </a:rPr>
              <a:t> is vanishing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16" name="Google Shape;316;p25"/>
          <p:cNvSpPr/>
          <p:nvPr/>
        </p:nvSpPr>
        <p:spPr>
          <a:xfrm>
            <a:off x="472985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317" name="Google Shape;317;p25"/>
          <p:cNvSpPr/>
          <p:nvPr/>
        </p:nvSpPr>
        <p:spPr>
          <a:xfrm>
            <a:off x="5203425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318" name="Google Shape;318;p25"/>
          <p:cNvSpPr/>
          <p:nvPr/>
        </p:nvSpPr>
        <p:spPr>
          <a:xfrm>
            <a:off x="188840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319" name="Google Shape;319;p25"/>
          <p:cNvSpPr/>
          <p:nvPr/>
        </p:nvSpPr>
        <p:spPr>
          <a:xfrm>
            <a:off x="2361975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320" name="Google Shape;320;p25"/>
          <p:cNvSpPr/>
          <p:nvPr/>
        </p:nvSpPr>
        <p:spPr>
          <a:xfrm>
            <a:off x="2835550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321" name="Google Shape;321;p25"/>
          <p:cNvSpPr/>
          <p:nvPr/>
        </p:nvSpPr>
        <p:spPr>
          <a:xfrm>
            <a:off x="330912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322" name="Google Shape;322;p25"/>
          <p:cNvSpPr/>
          <p:nvPr/>
        </p:nvSpPr>
        <p:spPr>
          <a:xfrm>
            <a:off x="3782700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323" name="Google Shape;323;p25"/>
          <p:cNvSpPr/>
          <p:nvPr/>
        </p:nvSpPr>
        <p:spPr>
          <a:xfrm>
            <a:off x="4256275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324" name="Google Shape;324;p25"/>
          <p:cNvSpPr/>
          <p:nvPr/>
        </p:nvSpPr>
        <p:spPr>
          <a:xfrm>
            <a:off x="567700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325" name="Google Shape;325;p25"/>
          <p:cNvSpPr/>
          <p:nvPr/>
        </p:nvSpPr>
        <p:spPr>
          <a:xfrm>
            <a:off x="1856000" y="1807050"/>
            <a:ext cx="907500" cy="888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5"/>
          <p:cNvSpPr/>
          <p:nvPr/>
        </p:nvSpPr>
        <p:spPr>
          <a:xfrm>
            <a:off x="4256275" y="1807050"/>
            <a:ext cx="907500" cy="888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5"/>
          <p:cNvSpPr/>
          <p:nvPr/>
        </p:nvSpPr>
        <p:spPr>
          <a:xfrm>
            <a:off x="2835550" y="1807050"/>
            <a:ext cx="401400" cy="88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3309188" y="1807050"/>
            <a:ext cx="401400" cy="88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5"/>
          <p:cNvSpPr/>
          <p:nvPr/>
        </p:nvSpPr>
        <p:spPr>
          <a:xfrm>
            <a:off x="3782725" y="1807050"/>
            <a:ext cx="401400" cy="88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5"/>
          <p:cNvSpPr/>
          <p:nvPr/>
        </p:nvSpPr>
        <p:spPr>
          <a:xfrm>
            <a:off x="5235925" y="1807050"/>
            <a:ext cx="401400" cy="88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5"/>
          <p:cNvSpPr/>
          <p:nvPr/>
        </p:nvSpPr>
        <p:spPr>
          <a:xfrm>
            <a:off x="5677050" y="1807050"/>
            <a:ext cx="401400" cy="88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5"/>
          <p:cNvSpPr txBox="1"/>
          <p:nvPr/>
        </p:nvSpPr>
        <p:spPr>
          <a:xfrm>
            <a:off x="6401125" y="1018950"/>
            <a:ext cx="27630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In general Natalie can play </a:t>
            </a:r>
            <a:r>
              <a:rPr lang="en" sz="1800" i="1">
                <a:solidFill>
                  <a:schemeClr val="dk2"/>
                </a:solidFill>
              </a:rPr>
              <a:t>distributions</a:t>
            </a:r>
            <a:r>
              <a:rPr lang="en" sz="1800">
                <a:solidFill>
                  <a:schemeClr val="dk2"/>
                </a:solidFill>
              </a:rPr>
              <a:t> each day, and the notion of swap regret linearly extends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8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these properties aren’t satisfying on their own in game-theoretic environments!</a:t>
            </a:r>
            <a:endParaRPr i="1"/>
          </a:p>
        </p:txBody>
      </p:sp>
      <p:sp>
        <p:nvSpPr>
          <p:cNvPr id="338" name="Google Shape;338;p26"/>
          <p:cNvSpPr txBox="1"/>
          <p:nvPr/>
        </p:nvSpPr>
        <p:spPr>
          <a:xfrm>
            <a:off x="198750" y="1859925"/>
            <a:ext cx="771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339" name="Google Shape;339;p26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6"/>
          <p:cNvSpPr txBox="1"/>
          <p:nvPr/>
        </p:nvSpPr>
        <p:spPr>
          <a:xfrm>
            <a:off x="692400" y="2639300"/>
            <a:ext cx="104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Learner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41" name="Google Shape;341;p26" title="Screenshot 2025-07-06 at 9.52.0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2900" y="1540875"/>
            <a:ext cx="3629225" cy="129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6" title="me.png"/>
          <p:cNvPicPr preferRelativeResize="0"/>
          <p:nvPr/>
        </p:nvPicPr>
        <p:blipFill rotWithShape="1">
          <a:blip r:embed="rId5">
            <a:alphaModFix/>
          </a:blip>
          <a:srcRect l="31818" t="10973" r="48246" b="65078"/>
          <a:stretch/>
        </p:blipFill>
        <p:spPr>
          <a:xfrm>
            <a:off x="7763775" y="3392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6"/>
          <p:cNvSpPr txBox="1"/>
          <p:nvPr/>
        </p:nvSpPr>
        <p:spPr>
          <a:xfrm>
            <a:off x="7540650" y="4391900"/>
            <a:ext cx="119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Optimizer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44" name="Google Shape;344;p26"/>
          <p:cNvSpPr/>
          <p:nvPr/>
        </p:nvSpPr>
        <p:spPr>
          <a:xfrm>
            <a:off x="1943163" y="1217400"/>
            <a:ext cx="4808700" cy="1765800"/>
          </a:xfrm>
          <a:prstGeom prst="wedgeEllipseCallout">
            <a:avLst>
              <a:gd name="adj1" fmla="val -46923"/>
              <a:gd name="adj2" fmla="val 63759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6"/>
          <p:cNvSpPr/>
          <p:nvPr/>
        </p:nvSpPr>
        <p:spPr>
          <a:xfrm>
            <a:off x="3612275" y="3386800"/>
            <a:ext cx="2691000" cy="1109700"/>
          </a:xfrm>
          <a:prstGeom prst="wedgeEllipseCallout">
            <a:avLst>
              <a:gd name="adj1" fmla="val 68558"/>
              <a:gd name="adj2" fmla="val -33333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6" name="Google Shape;346;p26" descr="{&quot;mathType&quot;:&quot;LaTEX&quot;,&quot;color&quot;:&quot;#000000&quot;,&quot;text&quot;:&quot;y_{1},y_{2},\\cdots y_{T}&quot;,&quot;height&quot;:100}" title="Math_Equation_Generat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3950" y="3779850"/>
            <a:ext cx="2195350" cy="2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6"/>
          <p:cNvSpPr txBox="1"/>
          <p:nvPr/>
        </p:nvSpPr>
        <p:spPr>
          <a:xfrm>
            <a:off x="132450" y="3165425"/>
            <a:ext cx="3781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We don’t want “worst-case” guarantees–we want guarantees against someone like Eshwar, strategically optimizing for their own utility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Playing Repeated Normal-Form Games with Algorithms</a:t>
            </a:r>
            <a:endParaRPr/>
          </a:p>
        </p:txBody>
      </p:sp>
      <p:pic>
        <p:nvPicPr>
          <p:cNvPr id="353" name="Google Shape;353;p27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7"/>
          <p:cNvSpPr txBox="1"/>
          <p:nvPr/>
        </p:nvSpPr>
        <p:spPr>
          <a:xfrm>
            <a:off x="692400" y="2639300"/>
            <a:ext cx="104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Learner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55" name="Google Shape;355;p27" title="Screenshot 2025-07-06 at 9.52.0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2900" y="1540875"/>
            <a:ext cx="3629225" cy="129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7" title="me.png"/>
          <p:cNvPicPr preferRelativeResize="0"/>
          <p:nvPr/>
        </p:nvPicPr>
        <p:blipFill rotWithShape="1">
          <a:blip r:embed="rId5">
            <a:alphaModFix/>
          </a:blip>
          <a:srcRect l="31818" t="10973" r="48246" b="65078"/>
          <a:stretch/>
        </p:blipFill>
        <p:spPr>
          <a:xfrm>
            <a:off x="7763775" y="3392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7"/>
          <p:cNvSpPr txBox="1"/>
          <p:nvPr/>
        </p:nvSpPr>
        <p:spPr>
          <a:xfrm>
            <a:off x="7540650" y="4391900"/>
            <a:ext cx="119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Optimizer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58" name="Google Shape;358;p27"/>
          <p:cNvSpPr/>
          <p:nvPr/>
        </p:nvSpPr>
        <p:spPr>
          <a:xfrm>
            <a:off x="1943163" y="1217400"/>
            <a:ext cx="4808700" cy="1765800"/>
          </a:xfrm>
          <a:prstGeom prst="wedgeEllipseCallout">
            <a:avLst>
              <a:gd name="adj1" fmla="val -46923"/>
              <a:gd name="adj2" fmla="val 63759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7"/>
          <p:cNvSpPr/>
          <p:nvPr/>
        </p:nvSpPr>
        <p:spPr>
          <a:xfrm>
            <a:off x="3612275" y="3386800"/>
            <a:ext cx="2691000" cy="1109700"/>
          </a:xfrm>
          <a:prstGeom prst="wedgeEllipseCallout">
            <a:avLst>
              <a:gd name="adj1" fmla="val 68558"/>
              <a:gd name="adj2" fmla="val -33333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p27" descr="{&quot;mathType&quot;:&quot;LaTEX&quot;,&quot;color&quot;:&quot;#000000&quot;,&quot;text&quot;:&quot;y_{1},y_{2},\\cdots y_{T}&quot;,&quot;height&quot;:100}" title="Math_Equation_Generat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3950" y="3779850"/>
            <a:ext cx="2195350" cy="2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7"/>
          <p:cNvSpPr txBox="1"/>
          <p:nvPr/>
        </p:nvSpPr>
        <p:spPr>
          <a:xfrm>
            <a:off x="217700" y="3280250"/>
            <a:ext cx="3499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What is a good algorithm for Natalie to commit to in this setting?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62" name="Google Shape;362;p27"/>
          <p:cNvSpPr txBox="1"/>
          <p:nvPr/>
        </p:nvSpPr>
        <p:spPr>
          <a:xfrm>
            <a:off x="235500" y="4171550"/>
            <a:ext cx="3576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Maybe an algorithm that cannot be </a:t>
            </a:r>
            <a:r>
              <a:rPr lang="en" sz="1800" i="1">
                <a:solidFill>
                  <a:schemeClr val="dk2"/>
                </a:solidFill>
              </a:rPr>
              <a:t>manipulated</a:t>
            </a:r>
            <a:r>
              <a:rPr lang="en" sz="1800">
                <a:solidFill>
                  <a:schemeClr val="dk2"/>
                </a:solidFill>
              </a:rPr>
              <a:t> by a strategic optimizer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28" title="Screenshot 2025-07-06 at 9.52.0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900" y="1540875"/>
            <a:ext cx="3629225" cy="129362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88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Non-manipulability</a:t>
            </a:r>
            <a:endParaRPr/>
          </a:p>
        </p:txBody>
      </p:sp>
      <p:pic>
        <p:nvPicPr>
          <p:cNvPr id="369" name="Google Shape;369;p28" title="natalie-pic2.png"/>
          <p:cNvPicPr preferRelativeResize="0"/>
          <p:nvPr/>
        </p:nvPicPr>
        <p:blipFill rotWithShape="1">
          <a:blip r:embed="rId4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8"/>
          <p:cNvSpPr txBox="1"/>
          <p:nvPr/>
        </p:nvSpPr>
        <p:spPr>
          <a:xfrm>
            <a:off x="692400" y="2639300"/>
            <a:ext cx="104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Learner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71" name="Google Shape;371;p28"/>
          <p:cNvSpPr txBox="1"/>
          <p:nvPr/>
        </p:nvSpPr>
        <p:spPr>
          <a:xfrm>
            <a:off x="546950" y="4248275"/>
            <a:ext cx="685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best algorithmic response to a </a:t>
            </a:r>
            <a:r>
              <a:rPr lang="en" sz="1800" b="1">
                <a:solidFill>
                  <a:schemeClr val="dk2"/>
                </a:solidFill>
              </a:rPr>
              <a:t>non-manipulable</a:t>
            </a:r>
            <a:r>
              <a:rPr lang="en" sz="1800">
                <a:solidFill>
                  <a:schemeClr val="dk2"/>
                </a:solidFill>
              </a:rPr>
              <a:t> algorithm is a </a:t>
            </a:r>
            <a:r>
              <a:rPr lang="en" sz="1800" b="1">
                <a:solidFill>
                  <a:schemeClr val="dk2"/>
                </a:solidFill>
              </a:rPr>
              <a:t>static</a:t>
            </a:r>
            <a:r>
              <a:rPr lang="en" sz="1800" i="1">
                <a:solidFill>
                  <a:schemeClr val="dk2"/>
                </a:solidFill>
              </a:rPr>
              <a:t> </a:t>
            </a:r>
            <a:r>
              <a:rPr lang="en" sz="1800">
                <a:solidFill>
                  <a:schemeClr val="dk2"/>
                </a:solidFill>
              </a:rPr>
              <a:t>strategy (could be randomized)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72" name="Google Shape;372;p28"/>
          <p:cNvSpPr/>
          <p:nvPr/>
        </p:nvSpPr>
        <p:spPr>
          <a:xfrm>
            <a:off x="1943163" y="1217400"/>
            <a:ext cx="4808700" cy="1765800"/>
          </a:xfrm>
          <a:prstGeom prst="wedgeEllipseCallout">
            <a:avLst>
              <a:gd name="adj1" fmla="val -46923"/>
              <a:gd name="adj2" fmla="val 63759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p28" title="me.png"/>
          <p:cNvPicPr preferRelativeResize="0"/>
          <p:nvPr/>
        </p:nvPicPr>
        <p:blipFill rotWithShape="1">
          <a:blip r:embed="rId5">
            <a:alphaModFix/>
          </a:blip>
          <a:srcRect l="31818" t="10973" r="48246" b="65078"/>
          <a:stretch/>
        </p:blipFill>
        <p:spPr>
          <a:xfrm>
            <a:off x="7763775" y="3392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8"/>
          <p:cNvSpPr txBox="1"/>
          <p:nvPr/>
        </p:nvSpPr>
        <p:spPr>
          <a:xfrm>
            <a:off x="7540650" y="4391900"/>
            <a:ext cx="119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Optimizer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75" name="Google Shape;375;p28"/>
          <p:cNvSpPr/>
          <p:nvPr/>
        </p:nvSpPr>
        <p:spPr>
          <a:xfrm>
            <a:off x="4271275" y="3024638"/>
            <a:ext cx="2691000" cy="1109700"/>
          </a:xfrm>
          <a:prstGeom prst="wedgeEllipseCallout">
            <a:avLst>
              <a:gd name="adj1" fmla="val 73627"/>
              <a:gd name="adj2" fmla="val 32737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8"/>
          <p:cNvSpPr/>
          <p:nvPr/>
        </p:nvSpPr>
        <p:spPr>
          <a:xfrm>
            <a:off x="4553800" y="3397313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377" name="Google Shape;377;p28"/>
          <p:cNvSpPr/>
          <p:nvPr/>
        </p:nvSpPr>
        <p:spPr>
          <a:xfrm>
            <a:off x="5011925" y="33973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378" name="Google Shape;378;p28"/>
          <p:cNvSpPr/>
          <p:nvPr/>
        </p:nvSpPr>
        <p:spPr>
          <a:xfrm>
            <a:off x="5470050" y="3397313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379" name="Google Shape;379;p28"/>
          <p:cNvSpPr/>
          <p:nvPr/>
        </p:nvSpPr>
        <p:spPr>
          <a:xfrm>
            <a:off x="5928175" y="33973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380" name="Google Shape;380;p28"/>
          <p:cNvSpPr/>
          <p:nvPr/>
        </p:nvSpPr>
        <p:spPr>
          <a:xfrm>
            <a:off x="6387850" y="3397313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9" title="Screenshot 2025-07-06 at 9.52.0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900" y="1540875"/>
            <a:ext cx="3629225" cy="1293626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88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 with manipulable algorithms</a:t>
            </a:r>
            <a:endParaRPr/>
          </a:p>
        </p:txBody>
      </p:sp>
      <p:pic>
        <p:nvPicPr>
          <p:cNvPr id="387" name="Google Shape;387;p29" title="natalie-pic2.png"/>
          <p:cNvPicPr preferRelativeResize="0"/>
          <p:nvPr/>
        </p:nvPicPr>
        <p:blipFill rotWithShape="1">
          <a:blip r:embed="rId4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9"/>
          <p:cNvSpPr txBox="1"/>
          <p:nvPr/>
        </p:nvSpPr>
        <p:spPr>
          <a:xfrm>
            <a:off x="692400" y="2639300"/>
            <a:ext cx="104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Learner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89" name="Google Shape;389;p29"/>
          <p:cNvSpPr/>
          <p:nvPr/>
        </p:nvSpPr>
        <p:spPr>
          <a:xfrm>
            <a:off x="1943163" y="1217400"/>
            <a:ext cx="4808700" cy="1765800"/>
          </a:xfrm>
          <a:prstGeom prst="wedgeEllipseCallout">
            <a:avLst>
              <a:gd name="adj1" fmla="val -46923"/>
              <a:gd name="adj2" fmla="val 63759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9"/>
          <p:cNvSpPr/>
          <p:nvPr/>
        </p:nvSpPr>
        <p:spPr>
          <a:xfrm>
            <a:off x="4271275" y="3024638"/>
            <a:ext cx="2691000" cy="1109700"/>
          </a:xfrm>
          <a:prstGeom prst="wedgeEllipseCallout">
            <a:avLst>
              <a:gd name="adj1" fmla="val 73627"/>
              <a:gd name="adj2" fmla="val 32737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1" name="Google Shape;391;p29" title="me.png"/>
          <p:cNvPicPr preferRelativeResize="0"/>
          <p:nvPr/>
        </p:nvPicPr>
        <p:blipFill rotWithShape="1">
          <a:blip r:embed="rId5">
            <a:alphaModFix/>
          </a:blip>
          <a:srcRect l="31818" t="10973" r="48246" b="65078"/>
          <a:stretch/>
        </p:blipFill>
        <p:spPr>
          <a:xfrm>
            <a:off x="7763775" y="3392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9"/>
          <p:cNvSpPr txBox="1"/>
          <p:nvPr/>
        </p:nvSpPr>
        <p:spPr>
          <a:xfrm>
            <a:off x="7540650" y="4391900"/>
            <a:ext cx="119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Optimizer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93" name="Google Shape;393;p29"/>
          <p:cNvSpPr/>
          <p:nvPr/>
        </p:nvSpPr>
        <p:spPr>
          <a:xfrm>
            <a:off x="4553800" y="3399175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394" name="Google Shape;394;p29"/>
          <p:cNvSpPr/>
          <p:nvPr/>
        </p:nvSpPr>
        <p:spPr>
          <a:xfrm>
            <a:off x="5011925" y="33973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395" name="Google Shape;395;p29"/>
          <p:cNvSpPr/>
          <p:nvPr/>
        </p:nvSpPr>
        <p:spPr>
          <a:xfrm>
            <a:off x="5470050" y="3397313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396" name="Google Shape;396;p29"/>
          <p:cNvSpPr/>
          <p:nvPr/>
        </p:nvSpPr>
        <p:spPr>
          <a:xfrm>
            <a:off x="5928175" y="3397300"/>
            <a:ext cx="401500" cy="360650"/>
          </a:xfrm>
          <a:prstGeom prst="flowChartProcess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397" name="Google Shape;397;p29"/>
          <p:cNvSpPr/>
          <p:nvPr/>
        </p:nvSpPr>
        <p:spPr>
          <a:xfrm>
            <a:off x="6387850" y="3399175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398" name="Google Shape;398;p29"/>
          <p:cNvSpPr txBox="1"/>
          <p:nvPr/>
        </p:nvSpPr>
        <p:spPr>
          <a:xfrm>
            <a:off x="48725" y="3384125"/>
            <a:ext cx="44484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BMSW, EC’18:</a:t>
            </a: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In a repeated auction setting where a bidder is running a manipulable algorithm, even if it’s no-regret, the auctioneer can extract </a:t>
            </a:r>
            <a:r>
              <a:rPr lang="en" sz="1800" b="1" dirty="0">
                <a:solidFill>
                  <a:schemeClr val="dk2"/>
                </a:solidFill>
              </a:rPr>
              <a:t>full welfare</a:t>
            </a:r>
            <a:r>
              <a:rPr lang="en" sz="1800" dirty="0">
                <a:solidFill>
                  <a:schemeClr val="dk2"/>
                </a:solidFill>
              </a:rPr>
              <a:t> from the bidder</a:t>
            </a: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0" title="Screenshot 2025-07-06 at 9.52.0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900" y="1540875"/>
            <a:ext cx="3629225" cy="1293626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88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Non-manipulability + No Regret</a:t>
            </a:r>
            <a:endParaRPr/>
          </a:p>
        </p:txBody>
      </p:sp>
      <p:pic>
        <p:nvPicPr>
          <p:cNvPr id="405" name="Google Shape;405;p30" title="natalie-pic2.png"/>
          <p:cNvPicPr preferRelativeResize="0"/>
          <p:nvPr/>
        </p:nvPicPr>
        <p:blipFill rotWithShape="1">
          <a:blip r:embed="rId4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0"/>
          <p:cNvSpPr txBox="1"/>
          <p:nvPr/>
        </p:nvSpPr>
        <p:spPr>
          <a:xfrm>
            <a:off x="692400" y="2639300"/>
            <a:ext cx="104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Learner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07" name="Google Shape;407;p30"/>
          <p:cNvSpPr/>
          <p:nvPr/>
        </p:nvSpPr>
        <p:spPr>
          <a:xfrm>
            <a:off x="1943163" y="1217400"/>
            <a:ext cx="4808700" cy="1765800"/>
          </a:xfrm>
          <a:prstGeom prst="wedgeEllipseCallout">
            <a:avLst>
              <a:gd name="adj1" fmla="val -46923"/>
              <a:gd name="adj2" fmla="val 63759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0"/>
          <p:cNvSpPr/>
          <p:nvPr/>
        </p:nvSpPr>
        <p:spPr>
          <a:xfrm>
            <a:off x="4271275" y="3024638"/>
            <a:ext cx="2691000" cy="1109700"/>
          </a:xfrm>
          <a:prstGeom prst="wedgeEllipseCallout">
            <a:avLst>
              <a:gd name="adj1" fmla="val 73627"/>
              <a:gd name="adj2" fmla="val 32737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" name="Google Shape;409;p30" title="me.png"/>
          <p:cNvPicPr preferRelativeResize="0"/>
          <p:nvPr/>
        </p:nvPicPr>
        <p:blipFill rotWithShape="1">
          <a:blip r:embed="rId5">
            <a:alphaModFix/>
          </a:blip>
          <a:srcRect l="31818" t="10973" r="48246" b="65078"/>
          <a:stretch/>
        </p:blipFill>
        <p:spPr>
          <a:xfrm>
            <a:off x="7763775" y="3392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0"/>
          <p:cNvSpPr txBox="1"/>
          <p:nvPr/>
        </p:nvSpPr>
        <p:spPr>
          <a:xfrm>
            <a:off x="7540650" y="4391900"/>
            <a:ext cx="119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Optimizer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11" name="Google Shape;411;p30"/>
          <p:cNvSpPr/>
          <p:nvPr/>
        </p:nvSpPr>
        <p:spPr>
          <a:xfrm>
            <a:off x="4553800" y="3397313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12" name="Google Shape;412;p30"/>
          <p:cNvSpPr/>
          <p:nvPr/>
        </p:nvSpPr>
        <p:spPr>
          <a:xfrm>
            <a:off x="5011925" y="33973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13" name="Google Shape;413;p30"/>
          <p:cNvSpPr/>
          <p:nvPr/>
        </p:nvSpPr>
        <p:spPr>
          <a:xfrm>
            <a:off x="5470050" y="3397313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14" name="Google Shape;414;p30"/>
          <p:cNvSpPr/>
          <p:nvPr/>
        </p:nvSpPr>
        <p:spPr>
          <a:xfrm>
            <a:off x="5928175" y="33973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15" name="Google Shape;415;p30"/>
          <p:cNvSpPr/>
          <p:nvPr/>
        </p:nvSpPr>
        <p:spPr>
          <a:xfrm>
            <a:off x="6387850" y="3397313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16" name="Google Shape;416;p30"/>
          <p:cNvSpPr txBox="1"/>
          <p:nvPr/>
        </p:nvSpPr>
        <p:spPr>
          <a:xfrm>
            <a:off x="546950" y="4248275"/>
            <a:ext cx="685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Any NM + NR algorithm is </a:t>
            </a:r>
            <a:r>
              <a:rPr lang="en" sz="1800" i="1">
                <a:solidFill>
                  <a:schemeClr val="dk2"/>
                </a:solidFill>
              </a:rPr>
              <a:t>guaranteed</a:t>
            </a:r>
            <a:r>
              <a:rPr lang="en" sz="1800">
                <a:solidFill>
                  <a:schemeClr val="dk2"/>
                </a:solidFill>
              </a:rPr>
              <a:t> its Stackelberg follower value against any strategic optimizer!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No-Swap-Regret Algorithms are non-manipulable!</a:t>
            </a:r>
            <a:endParaRPr/>
          </a:p>
        </p:txBody>
      </p:sp>
      <p:sp>
        <p:nvSpPr>
          <p:cNvPr id="422" name="Google Shape;422;p31"/>
          <p:cNvSpPr txBox="1"/>
          <p:nvPr/>
        </p:nvSpPr>
        <p:spPr>
          <a:xfrm>
            <a:off x="311700" y="2863175"/>
            <a:ext cx="3737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00" b="1" u="sng">
              <a:solidFill>
                <a:schemeClr val="dk2"/>
              </a:solidFill>
            </a:endParaRPr>
          </a:p>
        </p:txBody>
      </p:sp>
      <p:sp>
        <p:nvSpPr>
          <p:cNvPr id="423" name="Google Shape;423;p31"/>
          <p:cNvSpPr/>
          <p:nvPr/>
        </p:nvSpPr>
        <p:spPr>
          <a:xfrm>
            <a:off x="3141300" y="1355725"/>
            <a:ext cx="2293200" cy="22461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Regret Algorithms </a:t>
            </a:r>
            <a:endParaRPr/>
          </a:p>
        </p:txBody>
      </p:sp>
      <p:sp>
        <p:nvSpPr>
          <p:cNvPr id="424" name="Google Shape;424;p31"/>
          <p:cNvSpPr/>
          <p:nvPr/>
        </p:nvSpPr>
        <p:spPr>
          <a:xfrm>
            <a:off x="5045850" y="1308225"/>
            <a:ext cx="2293200" cy="2246100"/>
          </a:xfrm>
          <a:prstGeom prst="ellipse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Non-manipulable algorithms</a:t>
            </a:r>
            <a:endParaRPr/>
          </a:p>
        </p:txBody>
      </p:sp>
      <p:sp>
        <p:nvSpPr>
          <p:cNvPr id="425" name="Google Shape;425;p31"/>
          <p:cNvSpPr/>
          <p:nvPr/>
        </p:nvSpPr>
        <p:spPr>
          <a:xfrm>
            <a:off x="5193425" y="1837438"/>
            <a:ext cx="194025" cy="1187675"/>
          </a:xfrm>
          <a:custGeom>
            <a:avLst/>
            <a:gdLst/>
            <a:ahLst/>
            <a:cxnLst/>
            <a:rect l="l" t="t" r="r" b="b"/>
            <a:pathLst>
              <a:path w="7761" h="47507" extrusionOk="0">
                <a:moveTo>
                  <a:pt x="0" y="0"/>
                </a:moveTo>
                <a:cubicBezTo>
                  <a:pt x="784" y="1019"/>
                  <a:pt x="3527" y="3528"/>
                  <a:pt x="4703" y="6115"/>
                </a:cubicBezTo>
                <a:cubicBezTo>
                  <a:pt x="5879" y="8702"/>
                  <a:pt x="6585" y="11994"/>
                  <a:pt x="7055" y="15522"/>
                </a:cubicBezTo>
                <a:cubicBezTo>
                  <a:pt x="7526" y="19050"/>
                  <a:pt x="7761" y="23362"/>
                  <a:pt x="7526" y="27282"/>
                </a:cubicBezTo>
                <a:cubicBezTo>
                  <a:pt x="7291" y="31202"/>
                  <a:pt x="6506" y="35670"/>
                  <a:pt x="5644" y="39041"/>
                </a:cubicBezTo>
                <a:cubicBezTo>
                  <a:pt x="4782" y="42412"/>
                  <a:pt x="2901" y="46096"/>
                  <a:pt x="2352" y="4750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426" name="Google Shape;426;p31"/>
          <p:cNvCxnSpPr/>
          <p:nvPr/>
        </p:nvCxnSpPr>
        <p:spPr>
          <a:xfrm rot="10800000">
            <a:off x="5234350" y="2672700"/>
            <a:ext cx="94200" cy="99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7" name="Google Shape;427;p31"/>
          <p:cNvSpPr txBox="1"/>
          <p:nvPr/>
        </p:nvSpPr>
        <p:spPr>
          <a:xfrm>
            <a:off x="4482075" y="3844825"/>
            <a:ext cx="3504000" cy="10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characterizes all No-Swap-regret algorithms!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the upshot</a:t>
            </a: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70959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No-swap-regret algorithms have </a:t>
            </a:r>
            <a:r>
              <a:rPr lang="en" b="1"/>
              <a:t>fundamental strategic properties</a:t>
            </a:r>
            <a:r>
              <a:rPr lang="en"/>
              <a:t> in repeated normal-form games </a:t>
            </a:r>
            <a:endParaRPr/>
          </a:p>
        </p:txBody>
      </p:sp>
      <p:pic>
        <p:nvPicPr>
          <p:cNvPr id="68" name="Google Shape;68;p14" title="Screenshot 2025-07-06 at 8.15.3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525" y="490750"/>
            <a:ext cx="1148348" cy="104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 title="Screenshot 2025-07-06 at 8.15.4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3400" y="1643825"/>
            <a:ext cx="1148350" cy="116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 title="Screenshot 2025-07-06 at 9.24.5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7525" y="2874537"/>
            <a:ext cx="1148350" cy="111079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311700" y="1800588"/>
            <a:ext cx="68259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It was an </a:t>
            </a:r>
            <a:r>
              <a:rPr lang="en" sz="1800" b="1">
                <a:solidFill>
                  <a:schemeClr val="dk2"/>
                </a:solidFill>
              </a:rPr>
              <a:t>open question</a:t>
            </a:r>
            <a:r>
              <a:rPr lang="en" sz="1800">
                <a:solidFill>
                  <a:schemeClr val="dk2"/>
                </a:solidFill>
              </a:rPr>
              <a:t> how to define swap regret in more complex games, like Bayesian and extensive-form games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311700" y="2840000"/>
            <a:ext cx="67776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 define a new notion of swap regret that exactly corresponds to these strategic properties in a very broad class of games, and show it can be </a:t>
            </a:r>
            <a:r>
              <a:rPr lang="en" sz="1800" b="1">
                <a:solidFill>
                  <a:schemeClr val="dk2"/>
                </a:solidFill>
              </a:rPr>
              <a:t>minimized efficiently</a:t>
            </a:r>
            <a:r>
              <a:rPr lang="en" sz="1800">
                <a:solidFill>
                  <a:schemeClr val="dk2"/>
                </a:solidFill>
              </a:rPr>
              <a:t>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342650" y="4096300"/>
            <a:ext cx="6777600" cy="9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 show that the </a:t>
            </a:r>
            <a:r>
              <a:rPr lang="en" sz="1800" b="1">
                <a:solidFill>
                  <a:schemeClr val="dk2"/>
                </a:solidFill>
              </a:rPr>
              <a:t>two views of correlated equilibria,</a:t>
            </a:r>
            <a:r>
              <a:rPr lang="en" sz="1800">
                <a:solidFill>
                  <a:schemeClr val="dk2"/>
                </a:solidFill>
              </a:rPr>
              <a:t> the mediator view [traffic lights] and the learning view [time-averaged convergence of play] are </a:t>
            </a:r>
            <a:r>
              <a:rPr lang="en" sz="1800" b="1">
                <a:solidFill>
                  <a:schemeClr val="dk2"/>
                </a:solidFill>
              </a:rPr>
              <a:t>different </a:t>
            </a:r>
            <a:r>
              <a:rPr lang="en" sz="1800">
                <a:solidFill>
                  <a:schemeClr val="dk2"/>
                </a:solidFill>
              </a:rPr>
              <a:t>beyond normal-form games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4" name="Google Shape;74;p14" title="Screenshot 2025-07-07 at 11.53.40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9275" y="4109276"/>
            <a:ext cx="1148349" cy="985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2"/>
          <p:cNvSpPr txBox="1">
            <a:spLocks noGrp="1"/>
          </p:cNvSpPr>
          <p:nvPr>
            <p:ph type="title"/>
          </p:nvPr>
        </p:nvSpPr>
        <p:spPr>
          <a:xfrm>
            <a:off x="54252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Upshot for normal-form games:</a:t>
            </a:r>
            <a:endParaRPr/>
          </a:p>
        </p:txBody>
      </p:sp>
      <p:sp>
        <p:nvSpPr>
          <p:cNvPr id="433" name="Google Shape;433;p32"/>
          <p:cNvSpPr txBox="1"/>
          <p:nvPr/>
        </p:nvSpPr>
        <p:spPr>
          <a:xfrm>
            <a:off x="311700" y="2863175"/>
            <a:ext cx="3737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00" b="1" u="sng">
              <a:solidFill>
                <a:schemeClr val="dk2"/>
              </a:solidFill>
            </a:endParaRPr>
          </a:p>
        </p:txBody>
      </p:sp>
      <p:sp>
        <p:nvSpPr>
          <p:cNvPr id="434" name="Google Shape;434;p32"/>
          <p:cNvSpPr txBox="1"/>
          <p:nvPr/>
        </p:nvSpPr>
        <p:spPr>
          <a:xfrm>
            <a:off x="542525" y="1394500"/>
            <a:ext cx="71262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If you want to have a no-regret non-manipulable algorithm, you can just run any off-the shelf worst-case no-swap-regret algorithm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There exist algorithms with convergence rates and runtimes that are efficient in the number of actions and the number of time steps T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Ok, that’s a great story for Repeated Normal-Form Games</a:t>
            </a:r>
            <a:endParaRPr/>
          </a:p>
        </p:txBody>
      </p:sp>
      <p:pic>
        <p:nvPicPr>
          <p:cNvPr id="440" name="Google Shape;440;p33" title="me.png"/>
          <p:cNvPicPr preferRelativeResize="0"/>
          <p:nvPr/>
        </p:nvPicPr>
        <p:blipFill rotWithShape="1">
          <a:blip r:embed="rId3">
            <a:alphaModFix/>
          </a:blip>
          <a:srcRect b="15987"/>
          <a:stretch/>
        </p:blipFill>
        <p:spPr>
          <a:xfrm>
            <a:off x="6314850" y="1682748"/>
            <a:ext cx="1909749" cy="17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3" title="natalie-pic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25" y="1682750"/>
            <a:ext cx="2102199" cy="17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3" title="Partners-Latte-FT-BLOG0523-09569880de524fe487831d95184495cc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9600" y="1807388"/>
            <a:ext cx="2293076" cy="15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3"/>
          <p:cNvSpPr/>
          <p:nvPr/>
        </p:nvSpPr>
        <p:spPr>
          <a:xfrm>
            <a:off x="914175" y="3582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44" name="Google Shape;444;p33"/>
          <p:cNvSpPr/>
          <p:nvPr/>
        </p:nvSpPr>
        <p:spPr>
          <a:xfrm>
            <a:off x="1387750" y="3582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445" name="Google Shape;445;p33"/>
          <p:cNvSpPr/>
          <p:nvPr/>
        </p:nvSpPr>
        <p:spPr>
          <a:xfrm>
            <a:off x="1861325" y="3582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446" name="Google Shape;446;p33"/>
          <p:cNvSpPr/>
          <p:nvPr/>
        </p:nvSpPr>
        <p:spPr>
          <a:xfrm>
            <a:off x="6661675" y="35827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47" name="Google Shape;447;p33"/>
          <p:cNvSpPr/>
          <p:nvPr/>
        </p:nvSpPr>
        <p:spPr>
          <a:xfrm>
            <a:off x="7166275" y="35827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448" name="Google Shape;448;p33"/>
          <p:cNvSpPr/>
          <p:nvPr/>
        </p:nvSpPr>
        <p:spPr>
          <a:xfrm>
            <a:off x="7670875" y="3582700"/>
            <a:ext cx="401500" cy="360650"/>
          </a:xfrm>
          <a:prstGeom prst="flowChartProcess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449" name="Google Shape;449;p33"/>
          <p:cNvSpPr txBox="1"/>
          <p:nvPr/>
        </p:nvSpPr>
        <p:spPr>
          <a:xfrm>
            <a:off x="78275" y="3540350"/>
            <a:ext cx="81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Price: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50" name="Google Shape;450;p33"/>
          <p:cNvSpPr txBox="1"/>
          <p:nvPr/>
        </p:nvSpPr>
        <p:spPr>
          <a:xfrm>
            <a:off x="5850175" y="3540350"/>
            <a:ext cx="81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Price: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what about, say, Repeated Bayesian Games?</a:t>
            </a:r>
            <a:endParaRPr/>
          </a:p>
        </p:txBody>
      </p:sp>
      <p:pic>
        <p:nvPicPr>
          <p:cNvPr id="456" name="Google Shape;456;p34" title="me.png"/>
          <p:cNvPicPr preferRelativeResize="0"/>
          <p:nvPr/>
        </p:nvPicPr>
        <p:blipFill rotWithShape="1">
          <a:blip r:embed="rId3">
            <a:alphaModFix/>
          </a:blip>
          <a:srcRect b="15987"/>
          <a:stretch/>
        </p:blipFill>
        <p:spPr>
          <a:xfrm>
            <a:off x="6314850" y="1682748"/>
            <a:ext cx="1909749" cy="17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4" title="natalie-pic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25" y="1682750"/>
            <a:ext cx="2102199" cy="17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4" title="Partners-Latte-FT-BLOG0523-09569880de524fe487831d95184495cc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9600" y="1807388"/>
            <a:ext cx="2293076" cy="15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/>
          <p:nvPr/>
        </p:nvSpPr>
        <p:spPr>
          <a:xfrm>
            <a:off x="914175" y="3582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60" name="Google Shape;460;p34"/>
          <p:cNvSpPr/>
          <p:nvPr/>
        </p:nvSpPr>
        <p:spPr>
          <a:xfrm>
            <a:off x="1387750" y="3582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461" name="Google Shape;461;p34"/>
          <p:cNvSpPr/>
          <p:nvPr/>
        </p:nvSpPr>
        <p:spPr>
          <a:xfrm>
            <a:off x="1861325" y="3582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462" name="Google Shape;462;p34"/>
          <p:cNvSpPr/>
          <p:nvPr/>
        </p:nvSpPr>
        <p:spPr>
          <a:xfrm>
            <a:off x="6661675" y="35827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63" name="Google Shape;463;p34"/>
          <p:cNvSpPr/>
          <p:nvPr/>
        </p:nvSpPr>
        <p:spPr>
          <a:xfrm>
            <a:off x="7166275" y="35827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464" name="Google Shape;464;p34"/>
          <p:cNvSpPr/>
          <p:nvPr/>
        </p:nvSpPr>
        <p:spPr>
          <a:xfrm>
            <a:off x="7670875" y="3582700"/>
            <a:ext cx="401500" cy="360650"/>
          </a:xfrm>
          <a:prstGeom prst="flowChartProcess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465" name="Google Shape;465;p34"/>
          <p:cNvSpPr txBox="1"/>
          <p:nvPr/>
        </p:nvSpPr>
        <p:spPr>
          <a:xfrm>
            <a:off x="78275" y="3540350"/>
            <a:ext cx="81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Price: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66" name="Google Shape;466;p34"/>
          <p:cNvSpPr txBox="1"/>
          <p:nvPr/>
        </p:nvSpPr>
        <p:spPr>
          <a:xfrm>
            <a:off x="5850175" y="3540350"/>
            <a:ext cx="81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Price: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67" name="Google Shape;467;p34"/>
          <p:cNvSpPr txBox="1"/>
          <p:nvPr/>
        </p:nvSpPr>
        <p:spPr>
          <a:xfrm>
            <a:off x="78275" y="3997550"/>
            <a:ext cx="1710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Context = cost of production: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68" name="Google Shape;468;p34"/>
          <p:cNvSpPr/>
          <p:nvPr/>
        </p:nvSpPr>
        <p:spPr>
          <a:xfrm>
            <a:off x="1816500" y="423770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469" name="Google Shape;469;p34"/>
          <p:cNvSpPr/>
          <p:nvPr/>
        </p:nvSpPr>
        <p:spPr>
          <a:xfrm>
            <a:off x="2333425" y="423770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70" name="Google Shape;470;p34"/>
          <p:cNvSpPr/>
          <p:nvPr/>
        </p:nvSpPr>
        <p:spPr>
          <a:xfrm>
            <a:off x="2866825" y="423770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471" name="Google Shape;471;p34"/>
          <p:cNvSpPr txBox="1"/>
          <p:nvPr/>
        </p:nvSpPr>
        <p:spPr>
          <a:xfrm>
            <a:off x="5246700" y="4145225"/>
            <a:ext cx="3824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Natalie’s strategy is now a mapping from contexts to actions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72" name="Google Shape;472;p34"/>
          <p:cNvSpPr/>
          <p:nvPr/>
        </p:nvSpPr>
        <p:spPr>
          <a:xfrm>
            <a:off x="4045375" y="36024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4"/>
          <p:cNvSpPr/>
          <p:nvPr/>
        </p:nvSpPr>
        <p:spPr>
          <a:xfrm>
            <a:off x="4568100" y="36589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74" name="Google Shape;474;p34"/>
          <p:cNvSpPr/>
          <p:nvPr/>
        </p:nvSpPr>
        <p:spPr>
          <a:xfrm>
            <a:off x="4568100" y="4086225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75" name="Google Shape;475;p34"/>
          <p:cNvSpPr/>
          <p:nvPr/>
        </p:nvSpPr>
        <p:spPr>
          <a:xfrm>
            <a:off x="4568100" y="451355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476" name="Google Shape;476;p34"/>
          <p:cNvSpPr/>
          <p:nvPr/>
        </p:nvSpPr>
        <p:spPr>
          <a:xfrm>
            <a:off x="4090250" y="365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477" name="Google Shape;477;p34"/>
          <p:cNvSpPr/>
          <p:nvPr/>
        </p:nvSpPr>
        <p:spPr>
          <a:xfrm>
            <a:off x="4090250" y="40862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78" name="Google Shape;478;p34"/>
          <p:cNvSpPr/>
          <p:nvPr/>
        </p:nvSpPr>
        <p:spPr>
          <a:xfrm>
            <a:off x="4090250" y="45135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479" name="Google Shape;479;p34"/>
          <p:cNvSpPr txBox="1"/>
          <p:nvPr/>
        </p:nvSpPr>
        <p:spPr>
          <a:xfrm>
            <a:off x="78400" y="4663525"/>
            <a:ext cx="39669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Exogenous distribution over contexts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5"/>
          <p:cNvSpPr/>
          <p:nvPr/>
        </p:nvSpPr>
        <p:spPr>
          <a:xfrm>
            <a:off x="16831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we “swap” here?</a:t>
            </a:r>
            <a:endParaRPr/>
          </a:p>
        </p:txBody>
      </p:sp>
      <p:pic>
        <p:nvPicPr>
          <p:cNvPr id="486" name="Google Shape;486;p35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5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2630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5"/>
          <p:cNvSpPr/>
          <p:nvPr/>
        </p:nvSpPr>
        <p:spPr>
          <a:xfrm>
            <a:off x="1964600" y="27012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89" name="Google Shape;489;p35"/>
          <p:cNvSpPr/>
          <p:nvPr/>
        </p:nvSpPr>
        <p:spPr>
          <a:xfrm>
            <a:off x="3156725" y="27445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490" name="Google Shape;490;p35"/>
          <p:cNvSpPr/>
          <p:nvPr/>
        </p:nvSpPr>
        <p:spPr>
          <a:xfrm>
            <a:off x="4425050" y="27445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491" name="Google Shape;491;p35"/>
          <p:cNvSpPr/>
          <p:nvPr/>
        </p:nvSpPr>
        <p:spPr>
          <a:xfrm>
            <a:off x="5677000" y="27445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492" name="Google Shape;492;p35"/>
          <p:cNvSpPr/>
          <p:nvPr/>
        </p:nvSpPr>
        <p:spPr>
          <a:xfrm>
            <a:off x="2205900" y="11443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93" name="Google Shape;493;p35"/>
          <p:cNvSpPr/>
          <p:nvPr/>
        </p:nvSpPr>
        <p:spPr>
          <a:xfrm>
            <a:off x="2205900" y="1571625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94" name="Google Shape;494;p35"/>
          <p:cNvSpPr/>
          <p:nvPr/>
        </p:nvSpPr>
        <p:spPr>
          <a:xfrm>
            <a:off x="2205900" y="199895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495" name="Google Shape;495;p35"/>
          <p:cNvSpPr/>
          <p:nvPr/>
        </p:nvSpPr>
        <p:spPr>
          <a:xfrm>
            <a:off x="17280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496" name="Google Shape;496;p35"/>
          <p:cNvSpPr/>
          <p:nvPr/>
        </p:nvSpPr>
        <p:spPr>
          <a:xfrm>
            <a:off x="17280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497" name="Google Shape;497;p35"/>
          <p:cNvSpPr/>
          <p:nvPr/>
        </p:nvSpPr>
        <p:spPr>
          <a:xfrm>
            <a:off x="17280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498" name="Google Shape;498;p35"/>
          <p:cNvSpPr/>
          <p:nvPr/>
        </p:nvSpPr>
        <p:spPr>
          <a:xfrm>
            <a:off x="29023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5"/>
          <p:cNvSpPr/>
          <p:nvPr/>
        </p:nvSpPr>
        <p:spPr>
          <a:xfrm>
            <a:off x="3425100" y="11443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00" name="Google Shape;500;p35"/>
          <p:cNvSpPr/>
          <p:nvPr/>
        </p:nvSpPr>
        <p:spPr>
          <a:xfrm>
            <a:off x="3425100" y="1571625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01" name="Google Shape;501;p35"/>
          <p:cNvSpPr/>
          <p:nvPr/>
        </p:nvSpPr>
        <p:spPr>
          <a:xfrm>
            <a:off x="3425100" y="199895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02" name="Google Shape;502;p35"/>
          <p:cNvSpPr/>
          <p:nvPr/>
        </p:nvSpPr>
        <p:spPr>
          <a:xfrm>
            <a:off x="29472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503" name="Google Shape;503;p35"/>
          <p:cNvSpPr/>
          <p:nvPr/>
        </p:nvSpPr>
        <p:spPr>
          <a:xfrm>
            <a:off x="29472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04" name="Google Shape;504;p35"/>
          <p:cNvSpPr/>
          <p:nvPr/>
        </p:nvSpPr>
        <p:spPr>
          <a:xfrm>
            <a:off x="29472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05" name="Google Shape;505;p35"/>
          <p:cNvSpPr/>
          <p:nvPr/>
        </p:nvSpPr>
        <p:spPr>
          <a:xfrm>
            <a:off x="41215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5"/>
          <p:cNvSpPr/>
          <p:nvPr/>
        </p:nvSpPr>
        <p:spPr>
          <a:xfrm>
            <a:off x="41664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507" name="Google Shape;507;p35"/>
          <p:cNvSpPr/>
          <p:nvPr/>
        </p:nvSpPr>
        <p:spPr>
          <a:xfrm>
            <a:off x="41664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08" name="Google Shape;508;p35"/>
          <p:cNvSpPr/>
          <p:nvPr/>
        </p:nvSpPr>
        <p:spPr>
          <a:xfrm>
            <a:off x="41664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09" name="Google Shape;509;p35"/>
          <p:cNvSpPr/>
          <p:nvPr/>
        </p:nvSpPr>
        <p:spPr>
          <a:xfrm>
            <a:off x="53407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5"/>
          <p:cNvSpPr/>
          <p:nvPr/>
        </p:nvSpPr>
        <p:spPr>
          <a:xfrm>
            <a:off x="5863500" y="11443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11" name="Google Shape;511;p35"/>
          <p:cNvSpPr/>
          <p:nvPr/>
        </p:nvSpPr>
        <p:spPr>
          <a:xfrm>
            <a:off x="5863500" y="199895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12" name="Google Shape;512;p35"/>
          <p:cNvSpPr/>
          <p:nvPr/>
        </p:nvSpPr>
        <p:spPr>
          <a:xfrm>
            <a:off x="53856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513" name="Google Shape;513;p35"/>
          <p:cNvSpPr/>
          <p:nvPr/>
        </p:nvSpPr>
        <p:spPr>
          <a:xfrm>
            <a:off x="53856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14" name="Google Shape;514;p35"/>
          <p:cNvSpPr/>
          <p:nvPr/>
        </p:nvSpPr>
        <p:spPr>
          <a:xfrm>
            <a:off x="53856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15" name="Google Shape;515;p35"/>
          <p:cNvSpPr txBox="1"/>
          <p:nvPr/>
        </p:nvSpPr>
        <p:spPr>
          <a:xfrm>
            <a:off x="734675" y="3902725"/>
            <a:ext cx="5877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One option: Swap all </a:t>
            </a:r>
            <a:r>
              <a:rPr lang="en" sz="1800" i="1">
                <a:solidFill>
                  <a:schemeClr val="dk2"/>
                </a:solidFill>
              </a:rPr>
              <a:t>mapping</a:t>
            </a:r>
            <a:r>
              <a:rPr lang="en" sz="1800">
                <a:solidFill>
                  <a:schemeClr val="dk2"/>
                </a:solidFill>
              </a:rPr>
              <a:t> structures to the optimal mapping structure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16" name="Google Shape;516;p35"/>
          <p:cNvSpPr/>
          <p:nvPr/>
        </p:nvSpPr>
        <p:spPr>
          <a:xfrm>
            <a:off x="4644300" y="11443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517" name="Google Shape;517;p35"/>
          <p:cNvSpPr/>
          <p:nvPr/>
        </p:nvSpPr>
        <p:spPr>
          <a:xfrm>
            <a:off x="4644300" y="1571625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518" name="Google Shape;518;p35"/>
          <p:cNvSpPr/>
          <p:nvPr/>
        </p:nvSpPr>
        <p:spPr>
          <a:xfrm>
            <a:off x="4644300" y="199895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519" name="Google Shape;519;p35"/>
          <p:cNvSpPr/>
          <p:nvPr/>
        </p:nvSpPr>
        <p:spPr>
          <a:xfrm>
            <a:off x="5869800" y="157162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6"/>
          <p:cNvSpPr/>
          <p:nvPr/>
        </p:nvSpPr>
        <p:spPr>
          <a:xfrm>
            <a:off x="16831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we “swap” here?</a:t>
            </a:r>
            <a:endParaRPr/>
          </a:p>
        </p:txBody>
      </p:sp>
      <p:pic>
        <p:nvPicPr>
          <p:cNvPr id="526" name="Google Shape;526;p36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6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2630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6"/>
          <p:cNvSpPr/>
          <p:nvPr/>
        </p:nvSpPr>
        <p:spPr>
          <a:xfrm>
            <a:off x="1964600" y="27012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29" name="Google Shape;529;p36"/>
          <p:cNvSpPr/>
          <p:nvPr/>
        </p:nvSpPr>
        <p:spPr>
          <a:xfrm>
            <a:off x="3156725" y="27445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30" name="Google Shape;530;p36"/>
          <p:cNvSpPr/>
          <p:nvPr/>
        </p:nvSpPr>
        <p:spPr>
          <a:xfrm>
            <a:off x="4425050" y="27445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31" name="Google Shape;531;p36"/>
          <p:cNvSpPr/>
          <p:nvPr/>
        </p:nvSpPr>
        <p:spPr>
          <a:xfrm>
            <a:off x="5677000" y="27445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32" name="Google Shape;532;p36"/>
          <p:cNvSpPr/>
          <p:nvPr/>
        </p:nvSpPr>
        <p:spPr>
          <a:xfrm>
            <a:off x="2205900" y="11443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33" name="Google Shape;533;p36"/>
          <p:cNvSpPr/>
          <p:nvPr/>
        </p:nvSpPr>
        <p:spPr>
          <a:xfrm>
            <a:off x="2205900" y="1571625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34" name="Google Shape;534;p36"/>
          <p:cNvSpPr/>
          <p:nvPr/>
        </p:nvSpPr>
        <p:spPr>
          <a:xfrm>
            <a:off x="2205900" y="199895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35" name="Google Shape;535;p36"/>
          <p:cNvSpPr/>
          <p:nvPr/>
        </p:nvSpPr>
        <p:spPr>
          <a:xfrm>
            <a:off x="17280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536" name="Google Shape;536;p36"/>
          <p:cNvSpPr/>
          <p:nvPr/>
        </p:nvSpPr>
        <p:spPr>
          <a:xfrm>
            <a:off x="17280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37" name="Google Shape;537;p36"/>
          <p:cNvSpPr/>
          <p:nvPr/>
        </p:nvSpPr>
        <p:spPr>
          <a:xfrm>
            <a:off x="17280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38" name="Google Shape;538;p36"/>
          <p:cNvSpPr/>
          <p:nvPr/>
        </p:nvSpPr>
        <p:spPr>
          <a:xfrm>
            <a:off x="29023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6"/>
          <p:cNvSpPr/>
          <p:nvPr/>
        </p:nvSpPr>
        <p:spPr>
          <a:xfrm>
            <a:off x="3425100" y="11443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40" name="Google Shape;540;p36"/>
          <p:cNvSpPr/>
          <p:nvPr/>
        </p:nvSpPr>
        <p:spPr>
          <a:xfrm>
            <a:off x="3425100" y="1571625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41" name="Google Shape;541;p36"/>
          <p:cNvSpPr/>
          <p:nvPr/>
        </p:nvSpPr>
        <p:spPr>
          <a:xfrm>
            <a:off x="3425100" y="199895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42" name="Google Shape;542;p36"/>
          <p:cNvSpPr/>
          <p:nvPr/>
        </p:nvSpPr>
        <p:spPr>
          <a:xfrm>
            <a:off x="29472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543" name="Google Shape;543;p36"/>
          <p:cNvSpPr/>
          <p:nvPr/>
        </p:nvSpPr>
        <p:spPr>
          <a:xfrm>
            <a:off x="29472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44" name="Google Shape;544;p36"/>
          <p:cNvSpPr/>
          <p:nvPr/>
        </p:nvSpPr>
        <p:spPr>
          <a:xfrm>
            <a:off x="29472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41215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6"/>
          <p:cNvSpPr/>
          <p:nvPr/>
        </p:nvSpPr>
        <p:spPr>
          <a:xfrm>
            <a:off x="41664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547" name="Google Shape;547;p36"/>
          <p:cNvSpPr/>
          <p:nvPr/>
        </p:nvSpPr>
        <p:spPr>
          <a:xfrm>
            <a:off x="41664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48" name="Google Shape;548;p36"/>
          <p:cNvSpPr/>
          <p:nvPr/>
        </p:nvSpPr>
        <p:spPr>
          <a:xfrm>
            <a:off x="41664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49" name="Google Shape;549;p36"/>
          <p:cNvSpPr/>
          <p:nvPr/>
        </p:nvSpPr>
        <p:spPr>
          <a:xfrm>
            <a:off x="53407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36"/>
          <p:cNvSpPr/>
          <p:nvPr/>
        </p:nvSpPr>
        <p:spPr>
          <a:xfrm>
            <a:off x="5863500" y="11443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51" name="Google Shape;551;p36"/>
          <p:cNvSpPr/>
          <p:nvPr/>
        </p:nvSpPr>
        <p:spPr>
          <a:xfrm>
            <a:off x="5863500" y="199895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52" name="Google Shape;552;p36"/>
          <p:cNvSpPr/>
          <p:nvPr/>
        </p:nvSpPr>
        <p:spPr>
          <a:xfrm>
            <a:off x="53856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553" name="Google Shape;553;p36"/>
          <p:cNvSpPr/>
          <p:nvPr/>
        </p:nvSpPr>
        <p:spPr>
          <a:xfrm>
            <a:off x="53856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54" name="Google Shape;554;p36"/>
          <p:cNvSpPr/>
          <p:nvPr/>
        </p:nvSpPr>
        <p:spPr>
          <a:xfrm>
            <a:off x="53856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55" name="Google Shape;555;p36"/>
          <p:cNvSpPr txBox="1"/>
          <p:nvPr/>
        </p:nvSpPr>
        <p:spPr>
          <a:xfrm>
            <a:off x="734675" y="3750325"/>
            <a:ext cx="798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One option: Swaps between mapping structures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56" name="Google Shape;556;p36"/>
          <p:cNvSpPr/>
          <p:nvPr/>
        </p:nvSpPr>
        <p:spPr>
          <a:xfrm>
            <a:off x="4644300" y="11443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557" name="Google Shape;557;p36"/>
          <p:cNvSpPr/>
          <p:nvPr/>
        </p:nvSpPr>
        <p:spPr>
          <a:xfrm>
            <a:off x="4644300" y="1571625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558" name="Google Shape;558;p36"/>
          <p:cNvSpPr/>
          <p:nvPr/>
        </p:nvSpPr>
        <p:spPr>
          <a:xfrm>
            <a:off x="4644300" y="199895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559" name="Google Shape;559;p36"/>
          <p:cNvSpPr/>
          <p:nvPr/>
        </p:nvSpPr>
        <p:spPr>
          <a:xfrm>
            <a:off x="5869800" y="157162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60" name="Google Shape;560;p36"/>
          <p:cNvSpPr/>
          <p:nvPr/>
        </p:nvSpPr>
        <p:spPr>
          <a:xfrm>
            <a:off x="1717775" y="906225"/>
            <a:ext cx="2184300" cy="110400"/>
          </a:xfrm>
          <a:prstGeom prst="rect">
            <a:avLst/>
          </a:prstGeom>
          <a:solidFill>
            <a:srgbClr val="20124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6"/>
          <p:cNvSpPr/>
          <p:nvPr/>
        </p:nvSpPr>
        <p:spPr>
          <a:xfrm>
            <a:off x="4132875" y="906225"/>
            <a:ext cx="953700" cy="110400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6"/>
          <p:cNvSpPr/>
          <p:nvPr/>
        </p:nvSpPr>
        <p:spPr>
          <a:xfrm>
            <a:off x="5317375" y="906225"/>
            <a:ext cx="953700" cy="1104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7"/>
          <p:cNvSpPr/>
          <p:nvPr/>
        </p:nvSpPr>
        <p:spPr>
          <a:xfrm>
            <a:off x="16831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we “swap” here?</a:t>
            </a:r>
            <a:endParaRPr/>
          </a:p>
        </p:txBody>
      </p:sp>
      <p:pic>
        <p:nvPicPr>
          <p:cNvPr id="569" name="Google Shape;569;p37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7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2630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37"/>
          <p:cNvSpPr/>
          <p:nvPr/>
        </p:nvSpPr>
        <p:spPr>
          <a:xfrm>
            <a:off x="1964600" y="27012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72" name="Google Shape;572;p37"/>
          <p:cNvSpPr/>
          <p:nvPr/>
        </p:nvSpPr>
        <p:spPr>
          <a:xfrm>
            <a:off x="3156725" y="27445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73" name="Google Shape;573;p37"/>
          <p:cNvSpPr/>
          <p:nvPr/>
        </p:nvSpPr>
        <p:spPr>
          <a:xfrm>
            <a:off x="4425050" y="27445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74" name="Google Shape;574;p37"/>
          <p:cNvSpPr/>
          <p:nvPr/>
        </p:nvSpPr>
        <p:spPr>
          <a:xfrm>
            <a:off x="5677000" y="27445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75" name="Google Shape;575;p37"/>
          <p:cNvSpPr/>
          <p:nvPr/>
        </p:nvSpPr>
        <p:spPr>
          <a:xfrm>
            <a:off x="2205900" y="199895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76" name="Google Shape;576;p37"/>
          <p:cNvSpPr/>
          <p:nvPr/>
        </p:nvSpPr>
        <p:spPr>
          <a:xfrm>
            <a:off x="17280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577" name="Google Shape;577;p37"/>
          <p:cNvSpPr/>
          <p:nvPr/>
        </p:nvSpPr>
        <p:spPr>
          <a:xfrm>
            <a:off x="17280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78" name="Google Shape;578;p37"/>
          <p:cNvSpPr/>
          <p:nvPr/>
        </p:nvSpPr>
        <p:spPr>
          <a:xfrm>
            <a:off x="17280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79" name="Google Shape;579;p37"/>
          <p:cNvSpPr/>
          <p:nvPr/>
        </p:nvSpPr>
        <p:spPr>
          <a:xfrm>
            <a:off x="41215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7"/>
          <p:cNvSpPr/>
          <p:nvPr/>
        </p:nvSpPr>
        <p:spPr>
          <a:xfrm>
            <a:off x="41664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581" name="Google Shape;581;p37"/>
          <p:cNvSpPr/>
          <p:nvPr/>
        </p:nvSpPr>
        <p:spPr>
          <a:xfrm>
            <a:off x="41664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82" name="Google Shape;582;p37"/>
          <p:cNvSpPr/>
          <p:nvPr/>
        </p:nvSpPr>
        <p:spPr>
          <a:xfrm>
            <a:off x="41664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83" name="Google Shape;583;p37"/>
          <p:cNvSpPr/>
          <p:nvPr/>
        </p:nvSpPr>
        <p:spPr>
          <a:xfrm>
            <a:off x="53407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7"/>
          <p:cNvSpPr/>
          <p:nvPr/>
        </p:nvSpPr>
        <p:spPr>
          <a:xfrm>
            <a:off x="5863500" y="11443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85" name="Google Shape;585;p37"/>
          <p:cNvSpPr/>
          <p:nvPr/>
        </p:nvSpPr>
        <p:spPr>
          <a:xfrm>
            <a:off x="53856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586" name="Google Shape;586;p37"/>
          <p:cNvSpPr/>
          <p:nvPr/>
        </p:nvSpPr>
        <p:spPr>
          <a:xfrm>
            <a:off x="53856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587" name="Google Shape;587;p37"/>
          <p:cNvSpPr/>
          <p:nvPr/>
        </p:nvSpPr>
        <p:spPr>
          <a:xfrm>
            <a:off x="53856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88" name="Google Shape;588;p37"/>
          <p:cNvSpPr txBox="1"/>
          <p:nvPr/>
        </p:nvSpPr>
        <p:spPr>
          <a:xfrm>
            <a:off x="734675" y="3750325"/>
            <a:ext cx="779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One option: Swaps between mapping structures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89" name="Google Shape;589;p37"/>
          <p:cNvSpPr/>
          <p:nvPr/>
        </p:nvSpPr>
        <p:spPr>
          <a:xfrm>
            <a:off x="4644300" y="199895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590" name="Google Shape;590;p37"/>
          <p:cNvSpPr/>
          <p:nvPr/>
        </p:nvSpPr>
        <p:spPr>
          <a:xfrm>
            <a:off x="4644300" y="157162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91" name="Google Shape;591;p37"/>
          <p:cNvSpPr/>
          <p:nvPr/>
        </p:nvSpPr>
        <p:spPr>
          <a:xfrm>
            <a:off x="1717775" y="906225"/>
            <a:ext cx="2184300" cy="110400"/>
          </a:xfrm>
          <a:prstGeom prst="rect">
            <a:avLst/>
          </a:prstGeom>
          <a:solidFill>
            <a:srgbClr val="20124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7"/>
          <p:cNvSpPr/>
          <p:nvPr/>
        </p:nvSpPr>
        <p:spPr>
          <a:xfrm>
            <a:off x="4132875" y="906225"/>
            <a:ext cx="953700" cy="110400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7"/>
          <p:cNvSpPr/>
          <p:nvPr/>
        </p:nvSpPr>
        <p:spPr>
          <a:xfrm>
            <a:off x="5317375" y="906225"/>
            <a:ext cx="953700" cy="1104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7"/>
          <p:cNvSpPr/>
          <p:nvPr/>
        </p:nvSpPr>
        <p:spPr>
          <a:xfrm>
            <a:off x="2205900" y="11443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595" name="Google Shape;595;p37"/>
          <p:cNvSpPr/>
          <p:nvPr/>
        </p:nvSpPr>
        <p:spPr>
          <a:xfrm>
            <a:off x="2205888" y="157162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96" name="Google Shape;596;p37"/>
          <p:cNvSpPr/>
          <p:nvPr/>
        </p:nvSpPr>
        <p:spPr>
          <a:xfrm>
            <a:off x="29023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7"/>
          <p:cNvSpPr/>
          <p:nvPr/>
        </p:nvSpPr>
        <p:spPr>
          <a:xfrm>
            <a:off x="3425100" y="199895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598" name="Google Shape;598;p37"/>
          <p:cNvSpPr/>
          <p:nvPr/>
        </p:nvSpPr>
        <p:spPr>
          <a:xfrm>
            <a:off x="29472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599" name="Google Shape;599;p37"/>
          <p:cNvSpPr/>
          <p:nvPr/>
        </p:nvSpPr>
        <p:spPr>
          <a:xfrm>
            <a:off x="29472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600" name="Google Shape;600;p37"/>
          <p:cNvSpPr/>
          <p:nvPr/>
        </p:nvSpPr>
        <p:spPr>
          <a:xfrm>
            <a:off x="29472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01" name="Google Shape;601;p37"/>
          <p:cNvSpPr/>
          <p:nvPr/>
        </p:nvSpPr>
        <p:spPr>
          <a:xfrm>
            <a:off x="3425100" y="11443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602" name="Google Shape;602;p37"/>
          <p:cNvSpPr/>
          <p:nvPr/>
        </p:nvSpPr>
        <p:spPr>
          <a:xfrm>
            <a:off x="3425088" y="157162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03" name="Google Shape;603;p37"/>
          <p:cNvSpPr/>
          <p:nvPr/>
        </p:nvSpPr>
        <p:spPr>
          <a:xfrm>
            <a:off x="4643888" y="11443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604" name="Google Shape;604;p37"/>
          <p:cNvSpPr/>
          <p:nvPr/>
        </p:nvSpPr>
        <p:spPr>
          <a:xfrm>
            <a:off x="5864325" y="1571625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605" name="Google Shape;605;p37"/>
          <p:cNvSpPr/>
          <p:nvPr/>
        </p:nvSpPr>
        <p:spPr>
          <a:xfrm>
            <a:off x="5864325" y="199895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8"/>
          <p:cNvSpPr/>
          <p:nvPr/>
        </p:nvSpPr>
        <p:spPr>
          <a:xfrm>
            <a:off x="16831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we “swap” here?</a:t>
            </a:r>
            <a:endParaRPr/>
          </a:p>
        </p:txBody>
      </p:sp>
      <p:pic>
        <p:nvPicPr>
          <p:cNvPr id="612" name="Google Shape;612;p38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8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2630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38"/>
          <p:cNvSpPr/>
          <p:nvPr/>
        </p:nvSpPr>
        <p:spPr>
          <a:xfrm>
            <a:off x="1964600" y="27012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615" name="Google Shape;615;p38"/>
          <p:cNvSpPr/>
          <p:nvPr/>
        </p:nvSpPr>
        <p:spPr>
          <a:xfrm>
            <a:off x="3156725" y="27445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16" name="Google Shape;616;p38"/>
          <p:cNvSpPr/>
          <p:nvPr/>
        </p:nvSpPr>
        <p:spPr>
          <a:xfrm>
            <a:off x="4425050" y="27445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17" name="Google Shape;617;p38"/>
          <p:cNvSpPr/>
          <p:nvPr/>
        </p:nvSpPr>
        <p:spPr>
          <a:xfrm>
            <a:off x="5677000" y="27445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18" name="Google Shape;618;p38"/>
          <p:cNvSpPr/>
          <p:nvPr/>
        </p:nvSpPr>
        <p:spPr>
          <a:xfrm>
            <a:off x="2205900" y="199895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19" name="Google Shape;619;p38"/>
          <p:cNvSpPr/>
          <p:nvPr/>
        </p:nvSpPr>
        <p:spPr>
          <a:xfrm>
            <a:off x="17280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620" name="Google Shape;620;p38"/>
          <p:cNvSpPr/>
          <p:nvPr/>
        </p:nvSpPr>
        <p:spPr>
          <a:xfrm>
            <a:off x="17280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621" name="Google Shape;621;p38"/>
          <p:cNvSpPr/>
          <p:nvPr/>
        </p:nvSpPr>
        <p:spPr>
          <a:xfrm>
            <a:off x="17280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22" name="Google Shape;622;p38"/>
          <p:cNvSpPr/>
          <p:nvPr/>
        </p:nvSpPr>
        <p:spPr>
          <a:xfrm>
            <a:off x="41215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38"/>
          <p:cNvSpPr/>
          <p:nvPr/>
        </p:nvSpPr>
        <p:spPr>
          <a:xfrm>
            <a:off x="41664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624" name="Google Shape;624;p38"/>
          <p:cNvSpPr/>
          <p:nvPr/>
        </p:nvSpPr>
        <p:spPr>
          <a:xfrm>
            <a:off x="41664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625" name="Google Shape;625;p38"/>
          <p:cNvSpPr/>
          <p:nvPr/>
        </p:nvSpPr>
        <p:spPr>
          <a:xfrm>
            <a:off x="41664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26" name="Google Shape;626;p38"/>
          <p:cNvSpPr/>
          <p:nvPr/>
        </p:nvSpPr>
        <p:spPr>
          <a:xfrm>
            <a:off x="53407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38"/>
          <p:cNvSpPr/>
          <p:nvPr/>
        </p:nvSpPr>
        <p:spPr>
          <a:xfrm>
            <a:off x="5863500" y="11443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628" name="Google Shape;628;p38"/>
          <p:cNvSpPr/>
          <p:nvPr/>
        </p:nvSpPr>
        <p:spPr>
          <a:xfrm>
            <a:off x="53856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629" name="Google Shape;629;p38"/>
          <p:cNvSpPr/>
          <p:nvPr/>
        </p:nvSpPr>
        <p:spPr>
          <a:xfrm>
            <a:off x="53856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630" name="Google Shape;630;p38"/>
          <p:cNvSpPr/>
          <p:nvPr/>
        </p:nvSpPr>
        <p:spPr>
          <a:xfrm>
            <a:off x="53856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31" name="Google Shape;631;p38"/>
          <p:cNvSpPr txBox="1"/>
          <p:nvPr/>
        </p:nvSpPr>
        <p:spPr>
          <a:xfrm>
            <a:off x="734675" y="3750325"/>
            <a:ext cx="7688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One option: Swaps between mapping structures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gets non-manipulability + NR, but the number of different subsequences could now be exponential in the number of contexts!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32" name="Google Shape;632;p38"/>
          <p:cNvSpPr/>
          <p:nvPr/>
        </p:nvSpPr>
        <p:spPr>
          <a:xfrm>
            <a:off x="4644300" y="199895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633" name="Google Shape;633;p38"/>
          <p:cNvSpPr/>
          <p:nvPr/>
        </p:nvSpPr>
        <p:spPr>
          <a:xfrm>
            <a:off x="4644300" y="157162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34" name="Google Shape;634;p38"/>
          <p:cNvSpPr/>
          <p:nvPr/>
        </p:nvSpPr>
        <p:spPr>
          <a:xfrm>
            <a:off x="1717775" y="906225"/>
            <a:ext cx="2184300" cy="110400"/>
          </a:xfrm>
          <a:prstGeom prst="rect">
            <a:avLst/>
          </a:prstGeom>
          <a:solidFill>
            <a:srgbClr val="20124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38"/>
          <p:cNvSpPr/>
          <p:nvPr/>
        </p:nvSpPr>
        <p:spPr>
          <a:xfrm>
            <a:off x="4132875" y="906225"/>
            <a:ext cx="953700" cy="110400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8"/>
          <p:cNvSpPr/>
          <p:nvPr/>
        </p:nvSpPr>
        <p:spPr>
          <a:xfrm>
            <a:off x="5317375" y="906225"/>
            <a:ext cx="953700" cy="1104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8"/>
          <p:cNvSpPr/>
          <p:nvPr/>
        </p:nvSpPr>
        <p:spPr>
          <a:xfrm>
            <a:off x="2205900" y="11443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638" name="Google Shape;638;p38"/>
          <p:cNvSpPr/>
          <p:nvPr/>
        </p:nvSpPr>
        <p:spPr>
          <a:xfrm>
            <a:off x="2205888" y="157162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39" name="Google Shape;639;p38"/>
          <p:cNvSpPr/>
          <p:nvPr/>
        </p:nvSpPr>
        <p:spPr>
          <a:xfrm>
            <a:off x="29023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38"/>
          <p:cNvSpPr/>
          <p:nvPr/>
        </p:nvSpPr>
        <p:spPr>
          <a:xfrm>
            <a:off x="3425100" y="199895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41" name="Google Shape;641;p38"/>
          <p:cNvSpPr/>
          <p:nvPr/>
        </p:nvSpPr>
        <p:spPr>
          <a:xfrm>
            <a:off x="29472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642" name="Google Shape;642;p38"/>
          <p:cNvSpPr/>
          <p:nvPr/>
        </p:nvSpPr>
        <p:spPr>
          <a:xfrm>
            <a:off x="29472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643" name="Google Shape;643;p38"/>
          <p:cNvSpPr/>
          <p:nvPr/>
        </p:nvSpPr>
        <p:spPr>
          <a:xfrm>
            <a:off x="29472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44" name="Google Shape;644;p38"/>
          <p:cNvSpPr/>
          <p:nvPr/>
        </p:nvSpPr>
        <p:spPr>
          <a:xfrm>
            <a:off x="3425100" y="11443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645" name="Google Shape;645;p38"/>
          <p:cNvSpPr/>
          <p:nvPr/>
        </p:nvSpPr>
        <p:spPr>
          <a:xfrm>
            <a:off x="3425088" y="157162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46" name="Google Shape;646;p38"/>
          <p:cNvSpPr/>
          <p:nvPr/>
        </p:nvSpPr>
        <p:spPr>
          <a:xfrm>
            <a:off x="4643888" y="11443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647" name="Google Shape;647;p38"/>
          <p:cNvSpPr/>
          <p:nvPr/>
        </p:nvSpPr>
        <p:spPr>
          <a:xfrm>
            <a:off x="5864325" y="1571625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648" name="Google Shape;648;p38"/>
          <p:cNvSpPr/>
          <p:nvPr/>
        </p:nvSpPr>
        <p:spPr>
          <a:xfrm>
            <a:off x="5864325" y="199895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9"/>
          <p:cNvSpPr/>
          <p:nvPr/>
        </p:nvSpPr>
        <p:spPr>
          <a:xfrm>
            <a:off x="1683175" y="1087825"/>
            <a:ext cx="999600" cy="1331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we “swap” here?</a:t>
            </a:r>
            <a:endParaRPr/>
          </a:p>
        </p:txBody>
      </p:sp>
      <p:sp>
        <p:nvSpPr>
          <p:cNvPr id="655" name="Google Shape;655;p39"/>
          <p:cNvSpPr/>
          <p:nvPr/>
        </p:nvSpPr>
        <p:spPr>
          <a:xfrm>
            <a:off x="2205900" y="199895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56" name="Google Shape;656;p39"/>
          <p:cNvSpPr/>
          <p:nvPr/>
        </p:nvSpPr>
        <p:spPr>
          <a:xfrm>
            <a:off x="1728050" y="11443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$0</a:t>
            </a:r>
            <a:endParaRPr/>
          </a:p>
        </p:txBody>
      </p:sp>
      <p:sp>
        <p:nvSpPr>
          <p:cNvPr id="657" name="Google Shape;657;p39"/>
          <p:cNvSpPr/>
          <p:nvPr/>
        </p:nvSpPr>
        <p:spPr>
          <a:xfrm>
            <a:off x="1728050" y="15716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658" name="Google Shape;658;p39"/>
          <p:cNvSpPr/>
          <p:nvPr/>
        </p:nvSpPr>
        <p:spPr>
          <a:xfrm>
            <a:off x="1728050" y="1998950"/>
            <a:ext cx="425700" cy="3606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59" name="Google Shape;659;p39"/>
          <p:cNvSpPr/>
          <p:nvPr/>
        </p:nvSpPr>
        <p:spPr>
          <a:xfrm>
            <a:off x="2205900" y="11443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660" name="Google Shape;660;p39"/>
          <p:cNvSpPr/>
          <p:nvPr/>
        </p:nvSpPr>
        <p:spPr>
          <a:xfrm>
            <a:off x="2205888" y="157162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61" name="Google Shape;661;p39"/>
          <p:cNvSpPr/>
          <p:nvPr/>
        </p:nvSpPr>
        <p:spPr>
          <a:xfrm>
            <a:off x="3318675" y="1651600"/>
            <a:ext cx="903300" cy="20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9"/>
          <p:cNvSpPr/>
          <p:nvPr/>
        </p:nvSpPr>
        <p:spPr>
          <a:xfrm>
            <a:off x="2942325" y="1327800"/>
            <a:ext cx="552000" cy="11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9"/>
          <p:cNvSpPr/>
          <p:nvPr/>
        </p:nvSpPr>
        <p:spPr>
          <a:xfrm>
            <a:off x="3494325" y="1327800"/>
            <a:ext cx="552000" cy="110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9"/>
          <p:cNvSpPr/>
          <p:nvPr/>
        </p:nvSpPr>
        <p:spPr>
          <a:xfrm>
            <a:off x="4046325" y="1327800"/>
            <a:ext cx="552000" cy="1104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9"/>
          <p:cNvSpPr txBox="1"/>
          <p:nvPr/>
        </p:nvSpPr>
        <p:spPr>
          <a:xfrm>
            <a:off x="2766175" y="946375"/>
            <a:ext cx="225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Distribution over contexts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66" name="Google Shape;666;p39"/>
          <p:cNvSpPr/>
          <p:nvPr/>
        </p:nvSpPr>
        <p:spPr>
          <a:xfrm>
            <a:off x="4923525" y="1708800"/>
            <a:ext cx="552000" cy="110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9"/>
          <p:cNvSpPr/>
          <p:nvPr/>
        </p:nvSpPr>
        <p:spPr>
          <a:xfrm>
            <a:off x="5475525" y="1708800"/>
            <a:ext cx="552000" cy="1104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9"/>
          <p:cNvSpPr/>
          <p:nvPr/>
        </p:nvSpPr>
        <p:spPr>
          <a:xfrm>
            <a:off x="6027525" y="1708800"/>
            <a:ext cx="552000" cy="1104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9"/>
          <p:cNvSpPr txBox="1"/>
          <p:nvPr/>
        </p:nvSpPr>
        <p:spPr>
          <a:xfrm>
            <a:off x="4780850" y="1327600"/>
            <a:ext cx="225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Distribution over actions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670" name="Google Shape;670;p39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25236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9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33164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39"/>
          <p:cNvSpPr/>
          <p:nvPr/>
        </p:nvSpPr>
        <p:spPr>
          <a:xfrm>
            <a:off x="1964600" y="33870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673" name="Google Shape;673;p39"/>
          <p:cNvSpPr/>
          <p:nvPr/>
        </p:nvSpPr>
        <p:spPr>
          <a:xfrm>
            <a:off x="3156725" y="34303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74" name="Google Shape;674;p39"/>
          <p:cNvSpPr/>
          <p:nvPr/>
        </p:nvSpPr>
        <p:spPr>
          <a:xfrm>
            <a:off x="4425050" y="34303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75" name="Google Shape;675;p39"/>
          <p:cNvSpPr/>
          <p:nvPr/>
        </p:nvSpPr>
        <p:spPr>
          <a:xfrm>
            <a:off x="5677000" y="34303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676" name="Google Shape;676;p39"/>
          <p:cNvSpPr/>
          <p:nvPr/>
        </p:nvSpPr>
        <p:spPr>
          <a:xfrm>
            <a:off x="1723125" y="2699400"/>
            <a:ext cx="284400" cy="110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9"/>
          <p:cNvSpPr/>
          <p:nvPr/>
        </p:nvSpPr>
        <p:spPr>
          <a:xfrm>
            <a:off x="2007730" y="2699400"/>
            <a:ext cx="284400" cy="1104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9"/>
          <p:cNvSpPr/>
          <p:nvPr/>
        </p:nvSpPr>
        <p:spPr>
          <a:xfrm>
            <a:off x="2292335" y="2699400"/>
            <a:ext cx="284400" cy="1104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9"/>
          <p:cNvSpPr/>
          <p:nvPr/>
        </p:nvSpPr>
        <p:spPr>
          <a:xfrm>
            <a:off x="2942325" y="2699400"/>
            <a:ext cx="284400" cy="110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9"/>
          <p:cNvSpPr/>
          <p:nvPr/>
        </p:nvSpPr>
        <p:spPr>
          <a:xfrm>
            <a:off x="3226930" y="2699400"/>
            <a:ext cx="284400" cy="1104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9"/>
          <p:cNvSpPr/>
          <p:nvPr/>
        </p:nvSpPr>
        <p:spPr>
          <a:xfrm>
            <a:off x="3511535" y="2699400"/>
            <a:ext cx="284400" cy="1104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9"/>
          <p:cNvSpPr/>
          <p:nvPr/>
        </p:nvSpPr>
        <p:spPr>
          <a:xfrm>
            <a:off x="4237725" y="2699400"/>
            <a:ext cx="284400" cy="1104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9"/>
          <p:cNvSpPr/>
          <p:nvPr/>
        </p:nvSpPr>
        <p:spPr>
          <a:xfrm>
            <a:off x="4522330" y="2699400"/>
            <a:ext cx="284400" cy="1104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9"/>
          <p:cNvSpPr/>
          <p:nvPr/>
        </p:nvSpPr>
        <p:spPr>
          <a:xfrm>
            <a:off x="4806935" y="2699400"/>
            <a:ext cx="284400" cy="110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9"/>
          <p:cNvSpPr/>
          <p:nvPr/>
        </p:nvSpPr>
        <p:spPr>
          <a:xfrm>
            <a:off x="5456925" y="2699400"/>
            <a:ext cx="284400" cy="1104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9"/>
          <p:cNvSpPr/>
          <p:nvPr/>
        </p:nvSpPr>
        <p:spPr>
          <a:xfrm>
            <a:off x="5741530" y="2699400"/>
            <a:ext cx="284400" cy="110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9"/>
          <p:cNvSpPr/>
          <p:nvPr/>
        </p:nvSpPr>
        <p:spPr>
          <a:xfrm>
            <a:off x="6026135" y="2699400"/>
            <a:ext cx="284400" cy="110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9"/>
          <p:cNvSpPr txBox="1"/>
          <p:nvPr/>
        </p:nvSpPr>
        <p:spPr>
          <a:xfrm>
            <a:off x="353675" y="3826525"/>
            <a:ext cx="8139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Another option: Swaps between the downstream actions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doesn’t achieve non-manipulability! Or even external regret to the best mapping structure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need a new tool to think about this!</a:t>
            </a:r>
            <a:endParaRPr/>
          </a:p>
        </p:txBody>
      </p:sp>
      <p:sp>
        <p:nvSpPr>
          <p:cNvPr id="694" name="Google Shape;694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the tool?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Menus! A geometric interpretation of algorithms for repeated games.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95" name="Google Shape;695;p40" title="Screenshot 2025-07-07 at 2.09.5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2751" y="2078450"/>
            <a:ext cx="3157151" cy="296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863"/>
            <a:ext cx="8991600" cy="505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000" y="3022028"/>
            <a:ext cx="4187151" cy="16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1" title="natalie-pic2.png"/>
          <p:cNvPicPr preferRelativeResize="0"/>
          <p:nvPr/>
        </p:nvPicPr>
        <p:blipFill rotWithShape="1">
          <a:blip r:embed="rId5">
            <a:alphaModFix/>
          </a:blip>
          <a:srcRect l="26358" t="8923" r="25329" b="30082"/>
          <a:stretch/>
        </p:blipFill>
        <p:spPr>
          <a:xfrm>
            <a:off x="1253625" y="3989475"/>
            <a:ext cx="323625" cy="34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41" title="me.png"/>
          <p:cNvPicPr preferRelativeResize="0"/>
          <p:nvPr/>
        </p:nvPicPr>
        <p:blipFill rotWithShape="1">
          <a:blip r:embed="rId6">
            <a:alphaModFix/>
          </a:blip>
          <a:srcRect l="31818" t="10973" r="48246" b="65078"/>
          <a:stretch/>
        </p:blipFill>
        <p:spPr>
          <a:xfrm>
            <a:off x="3535050" y="3946875"/>
            <a:ext cx="259618" cy="34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Repeated Normal-Form Games</a:t>
            </a:r>
            <a:endParaRPr/>
          </a:p>
        </p:txBody>
      </p:sp>
      <p:pic>
        <p:nvPicPr>
          <p:cNvPr id="80" name="Google Shape;80;p15" title="me.png"/>
          <p:cNvPicPr preferRelativeResize="0"/>
          <p:nvPr/>
        </p:nvPicPr>
        <p:blipFill rotWithShape="1">
          <a:blip r:embed="rId3">
            <a:alphaModFix/>
          </a:blip>
          <a:srcRect b="15987"/>
          <a:stretch/>
        </p:blipFill>
        <p:spPr>
          <a:xfrm>
            <a:off x="6467250" y="1682748"/>
            <a:ext cx="1909749" cy="17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 title="natalie-pic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825" y="1682750"/>
            <a:ext cx="2102199" cy="17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 title="Partners-Latte-FT-BLOG0523-09569880de524fe487831d95184495cc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9600" y="1807388"/>
            <a:ext cx="2293076" cy="15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>
            <a:off x="761775" y="3582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84" name="Google Shape;84;p15"/>
          <p:cNvSpPr/>
          <p:nvPr/>
        </p:nvSpPr>
        <p:spPr>
          <a:xfrm>
            <a:off x="1235350" y="3582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85" name="Google Shape;85;p15"/>
          <p:cNvSpPr/>
          <p:nvPr/>
        </p:nvSpPr>
        <p:spPr>
          <a:xfrm>
            <a:off x="1708925" y="3582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6814075" y="35827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87" name="Google Shape;87;p15"/>
          <p:cNvSpPr/>
          <p:nvPr/>
        </p:nvSpPr>
        <p:spPr>
          <a:xfrm>
            <a:off x="7318675" y="35827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7823275" y="3582700"/>
            <a:ext cx="401500" cy="360650"/>
          </a:xfrm>
          <a:prstGeom prst="flowChartProcess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Representing Algorithmic Strategies</a:t>
            </a:r>
            <a:endParaRPr/>
          </a:p>
        </p:txBody>
      </p:sp>
      <p:sp>
        <p:nvSpPr>
          <p:cNvPr id="709" name="Google Shape;709;p42"/>
          <p:cNvSpPr txBox="1"/>
          <p:nvPr/>
        </p:nvSpPr>
        <p:spPr>
          <a:xfrm>
            <a:off x="370725" y="1065775"/>
            <a:ext cx="35913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Traditional Definition: Mapping histories to actions 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710" name="Google Shape;71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50" y="2571750"/>
            <a:ext cx="2712424" cy="9614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42"/>
          <p:cNvSpPr txBox="1"/>
          <p:nvPr/>
        </p:nvSpPr>
        <p:spPr>
          <a:xfrm>
            <a:off x="5562325" y="10177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Alternative Definition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712" name="Google Shape;712;p42"/>
          <p:cNvSpPr txBox="1"/>
          <p:nvPr/>
        </p:nvSpPr>
        <p:spPr>
          <a:xfrm>
            <a:off x="4935000" y="1479425"/>
            <a:ext cx="3897300" cy="49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74747"/>
                </a:solidFill>
              </a:rPr>
              <a:t>All Possible Transcripts of Play (for each sequence length)</a:t>
            </a:r>
            <a:endParaRPr>
              <a:solidFill>
                <a:srgbClr val="47474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13" name="Google Shape;71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5000" y="2249416"/>
            <a:ext cx="3524624" cy="2464933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42"/>
          <p:cNvSpPr txBox="1"/>
          <p:nvPr/>
        </p:nvSpPr>
        <p:spPr>
          <a:xfrm>
            <a:off x="1424900" y="4877050"/>
            <a:ext cx="6637800" cy="2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For eg: A No-Regret algorithm must be entirely composed of transcripts satisfying the no-regret property.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3"/>
          <p:cNvSpPr txBox="1">
            <a:spLocks noGrp="1"/>
          </p:cNvSpPr>
          <p:nvPr>
            <p:ph type="title"/>
          </p:nvPr>
        </p:nvSpPr>
        <p:spPr>
          <a:xfrm>
            <a:off x="311700" y="97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Compressing Transcripts</a:t>
            </a:r>
            <a:endParaRPr/>
          </a:p>
        </p:txBody>
      </p:sp>
      <p:sp>
        <p:nvSpPr>
          <p:cNvPr id="720" name="Google Shape;720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549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Quantities Preserved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Learner and Optimizer Payoffs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Learner Regret/ swap-regret</a:t>
            </a:r>
            <a:endParaRPr/>
          </a:p>
        </p:txBody>
      </p:sp>
      <p:sp>
        <p:nvSpPr>
          <p:cNvPr id="721" name="Google Shape;721;p43"/>
          <p:cNvSpPr txBox="1"/>
          <p:nvPr/>
        </p:nvSpPr>
        <p:spPr>
          <a:xfrm>
            <a:off x="335950" y="741400"/>
            <a:ext cx="86073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(Lossy) Transformation of transcript to Correlated Strategy Profile (CSP)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22" name="Google Shape;7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810775"/>
            <a:ext cx="3913748" cy="2019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3" name="Google Shape;723;p43"/>
          <p:cNvCxnSpPr/>
          <p:nvPr/>
        </p:nvCxnSpPr>
        <p:spPr>
          <a:xfrm>
            <a:off x="4448425" y="3660700"/>
            <a:ext cx="718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4" name="Google Shape;724;p43"/>
          <p:cNvSpPr txBox="1"/>
          <p:nvPr/>
        </p:nvSpPr>
        <p:spPr>
          <a:xfrm>
            <a:off x="5375200" y="1668175"/>
            <a:ext cx="34572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Correlated Strategy Profile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Empirical Distribution over action pairs (action products)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25" name="Google Shape;72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2174" y="3249700"/>
            <a:ext cx="2123100" cy="93055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43"/>
          <p:cNvSpPr txBox="1"/>
          <p:nvPr/>
        </p:nvSpPr>
        <p:spPr>
          <a:xfrm>
            <a:off x="4572000" y="4680125"/>
            <a:ext cx="4520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C4C4C"/>
                </a:solidFill>
              </a:rPr>
              <a:t>CSPs are the same type of object as Correlated Equilibria</a:t>
            </a:r>
            <a:endParaRPr sz="1300">
              <a:solidFill>
                <a:srgbClr val="4C4C4C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4"/>
          <p:cNvSpPr txBox="1">
            <a:spLocks noGrp="1"/>
          </p:cNvSpPr>
          <p:nvPr>
            <p:ph type="title"/>
          </p:nvPr>
        </p:nvSpPr>
        <p:spPr>
          <a:xfrm>
            <a:off x="311700" y="97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Transcripts to CSPs</a:t>
            </a:r>
            <a:endParaRPr/>
          </a:p>
        </p:txBody>
      </p:sp>
      <p:pic>
        <p:nvPicPr>
          <p:cNvPr id="732" name="Google Shape;732;p44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420550" y="887950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44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5769700" y="1680725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44"/>
          <p:cNvSpPr/>
          <p:nvPr/>
        </p:nvSpPr>
        <p:spPr>
          <a:xfrm>
            <a:off x="1494525" y="1108775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35" name="Google Shape;735;p44"/>
          <p:cNvSpPr/>
          <p:nvPr/>
        </p:nvSpPr>
        <p:spPr>
          <a:xfrm>
            <a:off x="1968100" y="1108775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36" name="Google Shape;736;p44"/>
          <p:cNvSpPr/>
          <p:nvPr/>
        </p:nvSpPr>
        <p:spPr>
          <a:xfrm>
            <a:off x="2441675" y="110877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737" name="Google Shape;737;p44"/>
          <p:cNvSpPr/>
          <p:nvPr/>
        </p:nvSpPr>
        <p:spPr>
          <a:xfrm>
            <a:off x="3388825" y="110877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738" name="Google Shape;738;p44"/>
          <p:cNvSpPr/>
          <p:nvPr/>
        </p:nvSpPr>
        <p:spPr>
          <a:xfrm>
            <a:off x="3862400" y="1108775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39" name="Google Shape;739;p44"/>
          <p:cNvSpPr/>
          <p:nvPr/>
        </p:nvSpPr>
        <p:spPr>
          <a:xfrm>
            <a:off x="4335975" y="1108775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40" name="Google Shape;740;p44"/>
          <p:cNvSpPr/>
          <p:nvPr/>
        </p:nvSpPr>
        <p:spPr>
          <a:xfrm>
            <a:off x="1494525" y="2023175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41" name="Google Shape;741;p44"/>
          <p:cNvSpPr/>
          <p:nvPr/>
        </p:nvSpPr>
        <p:spPr>
          <a:xfrm>
            <a:off x="1968100" y="2023175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42" name="Google Shape;742;p44"/>
          <p:cNvSpPr/>
          <p:nvPr/>
        </p:nvSpPr>
        <p:spPr>
          <a:xfrm>
            <a:off x="2915250" y="2023175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743" name="Google Shape;743;p44"/>
          <p:cNvSpPr/>
          <p:nvPr/>
        </p:nvSpPr>
        <p:spPr>
          <a:xfrm>
            <a:off x="4809550" y="2000463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cxnSp>
        <p:nvCxnSpPr>
          <p:cNvPr id="744" name="Google Shape;744;p44"/>
          <p:cNvCxnSpPr/>
          <p:nvPr/>
        </p:nvCxnSpPr>
        <p:spPr>
          <a:xfrm flipH="1">
            <a:off x="3197175" y="2571750"/>
            <a:ext cx="11700" cy="71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5" name="Google Shape;745;p44"/>
          <p:cNvSpPr/>
          <p:nvPr/>
        </p:nvSpPr>
        <p:spPr>
          <a:xfrm>
            <a:off x="650500" y="3589300"/>
            <a:ext cx="1245600" cy="10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4"/>
          <p:cNvSpPr/>
          <p:nvPr/>
        </p:nvSpPr>
        <p:spPr>
          <a:xfrm>
            <a:off x="2227238" y="3589300"/>
            <a:ext cx="1245600" cy="10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4"/>
          <p:cNvSpPr/>
          <p:nvPr/>
        </p:nvSpPr>
        <p:spPr>
          <a:xfrm>
            <a:off x="770400" y="3909075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48" name="Google Shape;748;p44"/>
          <p:cNvSpPr/>
          <p:nvPr/>
        </p:nvSpPr>
        <p:spPr>
          <a:xfrm>
            <a:off x="1310075" y="3909075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49" name="Google Shape;749;p44"/>
          <p:cNvSpPr/>
          <p:nvPr/>
        </p:nvSpPr>
        <p:spPr>
          <a:xfrm>
            <a:off x="2369600" y="390907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750" name="Google Shape;750;p44"/>
          <p:cNvSpPr/>
          <p:nvPr/>
        </p:nvSpPr>
        <p:spPr>
          <a:xfrm>
            <a:off x="2915250" y="110877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751" name="Google Shape;751;p44"/>
          <p:cNvSpPr/>
          <p:nvPr/>
        </p:nvSpPr>
        <p:spPr>
          <a:xfrm>
            <a:off x="3862400" y="2023163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52" name="Google Shape;752;p44"/>
          <p:cNvSpPr/>
          <p:nvPr/>
        </p:nvSpPr>
        <p:spPr>
          <a:xfrm>
            <a:off x="4335975" y="2023163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53" name="Google Shape;753;p44"/>
          <p:cNvSpPr/>
          <p:nvPr/>
        </p:nvSpPr>
        <p:spPr>
          <a:xfrm>
            <a:off x="4809550" y="110877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754" name="Google Shape;754;p44"/>
          <p:cNvSpPr/>
          <p:nvPr/>
        </p:nvSpPr>
        <p:spPr>
          <a:xfrm>
            <a:off x="3388825" y="2023163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55" name="Google Shape;755;p44"/>
          <p:cNvSpPr/>
          <p:nvPr/>
        </p:nvSpPr>
        <p:spPr>
          <a:xfrm>
            <a:off x="2441675" y="2023175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56" name="Google Shape;756;p44"/>
          <p:cNvSpPr/>
          <p:nvPr/>
        </p:nvSpPr>
        <p:spPr>
          <a:xfrm>
            <a:off x="3622538" y="3589300"/>
            <a:ext cx="1245600" cy="10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4"/>
          <p:cNvSpPr/>
          <p:nvPr/>
        </p:nvSpPr>
        <p:spPr>
          <a:xfrm>
            <a:off x="3764900" y="3909075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758" name="Google Shape;758;p44"/>
          <p:cNvSpPr/>
          <p:nvPr/>
        </p:nvSpPr>
        <p:spPr>
          <a:xfrm>
            <a:off x="4259425" y="3909075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759" name="Google Shape;759;p44"/>
          <p:cNvSpPr/>
          <p:nvPr/>
        </p:nvSpPr>
        <p:spPr>
          <a:xfrm>
            <a:off x="2877013" y="3909075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760" name="Google Shape;760;p44"/>
          <p:cNvSpPr txBox="1"/>
          <p:nvPr/>
        </p:nvSpPr>
        <p:spPr>
          <a:xfrm>
            <a:off x="847950" y="3066575"/>
            <a:ext cx="6696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50%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61" name="Google Shape;761;p44"/>
          <p:cNvSpPr txBox="1"/>
          <p:nvPr/>
        </p:nvSpPr>
        <p:spPr>
          <a:xfrm>
            <a:off x="2515250" y="3066575"/>
            <a:ext cx="6696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25%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62" name="Google Shape;762;p44"/>
          <p:cNvSpPr txBox="1"/>
          <p:nvPr/>
        </p:nvSpPr>
        <p:spPr>
          <a:xfrm>
            <a:off x="3910550" y="3066575"/>
            <a:ext cx="6696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25%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63" name="Google Shape;763;p44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709848" y="4589511"/>
            <a:ext cx="522601" cy="55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4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1370556" y="4582175"/>
            <a:ext cx="43024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44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2304573" y="4589511"/>
            <a:ext cx="522601" cy="55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4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2965281" y="4582175"/>
            <a:ext cx="43024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44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3699873" y="4589511"/>
            <a:ext cx="522601" cy="55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44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4360581" y="4582175"/>
            <a:ext cx="430245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4"/>
          <p:cNvSpPr txBox="1"/>
          <p:nvPr/>
        </p:nvSpPr>
        <p:spPr>
          <a:xfrm>
            <a:off x="5886850" y="4407925"/>
            <a:ext cx="27066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And similarly with products of distributions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Representing Algorithmic Strategies</a:t>
            </a:r>
            <a:endParaRPr/>
          </a:p>
        </p:txBody>
      </p:sp>
      <p:sp>
        <p:nvSpPr>
          <p:cNvPr id="775" name="Google Shape;775;p45"/>
          <p:cNvSpPr txBox="1"/>
          <p:nvPr/>
        </p:nvSpPr>
        <p:spPr>
          <a:xfrm>
            <a:off x="370725" y="1065775"/>
            <a:ext cx="35913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Traditional Definition: Mapping histories to actions 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776" name="Google Shape;77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50" y="2571750"/>
            <a:ext cx="2712424" cy="961475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5"/>
          <p:cNvSpPr txBox="1"/>
          <p:nvPr/>
        </p:nvSpPr>
        <p:spPr>
          <a:xfrm>
            <a:off x="5562325" y="10177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Alternative Definition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778" name="Google Shape;778;p45"/>
          <p:cNvSpPr txBox="1"/>
          <p:nvPr/>
        </p:nvSpPr>
        <p:spPr>
          <a:xfrm>
            <a:off x="4935000" y="1479425"/>
            <a:ext cx="3897300" cy="49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74747"/>
                </a:solidFill>
              </a:rPr>
              <a:t>All Possible CSPs induced</a:t>
            </a:r>
            <a:endParaRPr>
              <a:solidFill>
                <a:srgbClr val="47474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79" name="Google Shape;779;p45"/>
          <p:cNvSpPr txBox="1"/>
          <p:nvPr/>
        </p:nvSpPr>
        <p:spPr>
          <a:xfrm>
            <a:off x="1424900" y="4877050"/>
            <a:ext cx="6637800" cy="2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For eg: A No-Regret algorithm must only result in CSPs that satisfy the no-regret property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780" name="Google Shape;78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175" y="2352175"/>
            <a:ext cx="3897301" cy="2254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Algorithms -&gt; Menus</a:t>
            </a:r>
            <a:endParaRPr/>
          </a:p>
        </p:txBody>
      </p:sp>
      <p:sp>
        <p:nvSpPr>
          <p:cNvPr id="786" name="Google Shape;786;p46"/>
          <p:cNvSpPr txBox="1"/>
          <p:nvPr/>
        </p:nvSpPr>
        <p:spPr>
          <a:xfrm>
            <a:off x="5469650" y="10177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</p:txBody>
      </p:sp>
      <p:sp>
        <p:nvSpPr>
          <p:cNvPr id="787" name="Google Shape;787;p46"/>
          <p:cNvSpPr txBox="1"/>
          <p:nvPr/>
        </p:nvSpPr>
        <p:spPr>
          <a:xfrm>
            <a:off x="248775" y="4528075"/>
            <a:ext cx="8520600" cy="2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C4C4C"/>
                </a:solidFill>
              </a:rPr>
              <a:t>Each point in the menu is a CSP , that records the empirical statistics of some transcript of play against this algorithm.</a:t>
            </a:r>
            <a:endParaRPr sz="1200">
              <a:solidFill>
                <a:srgbClr val="4C4C4C"/>
              </a:solidFill>
            </a:endParaRPr>
          </a:p>
        </p:txBody>
      </p:sp>
      <p:pic>
        <p:nvPicPr>
          <p:cNvPr id="788" name="Google Shape;78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075" y="1517299"/>
            <a:ext cx="3897298" cy="2860175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46"/>
          <p:cNvSpPr txBox="1"/>
          <p:nvPr/>
        </p:nvSpPr>
        <p:spPr>
          <a:xfrm>
            <a:off x="4458850" y="810925"/>
            <a:ext cx="3336300" cy="25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The convex hull of all limit CSPs that can be induced by playing against algorithm A</a:t>
            </a:r>
            <a:endParaRPr sz="15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Menus drop some information, but simplify the problem by only preserving outcomes without telling us how to get them.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790" name="Google Shape;790;p46"/>
          <p:cNvSpPr txBox="1"/>
          <p:nvPr/>
        </p:nvSpPr>
        <p:spPr>
          <a:xfrm>
            <a:off x="4355750" y="3973475"/>
            <a:ext cx="4413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PS: Rational Opponents only pick extreme points!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all convex sets be menus?</a:t>
            </a:r>
            <a:endParaRPr/>
          </a:p>
        </p:txBody>
      </p:sp>
      <p:sp>
        <p:nvSpPr>
          <p:cNvPr id="796" name="Google Shape;796;p47"/>
          <p:cNvSpPr txBox="1"/>
          <p:nvPr/>
        </p:nvSpPr>
        <p:spPr>
          <a:xfrm>
            <a:off x="5469650" y="10177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</p:txBody>
      </p:sp>
      <p:pic>
        <p:nvPicPr>
          <p:cNvPr id="797" name="Google Shape;79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075" y="1517299"/>
            <a:ext cx="3897298" cy="2860175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47"/>
          <p:cNvSpPr txBox="1"/>
          <p:nvPr/>
        </p:nvSpPr>
        <p:spPr>
          <a:xfrm>
            <a:off x="4757000" y="1448825"/>
            <a:ext cx="33363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C4C4C"/>
                </a:solidFill>
              </a:rPr>
              <a:t>Theorem</a:t>
            </a:r>
            <a:r>
              <a:rPr lang="en" sz="1500">
                <a:solidFill>
                  <a:srgbClr val="4C4C4C"/>
                </a:solidFill>
              </a:rPr>
              <a:t> : A convex set in mn dimensions is a menu if and only if for all distributions y of the optimizer, there exists a point       in the menu for some action x of the learner. (INCOMPLETE)</a:t>
            </a:r>
            <a:endParaRPr sz="1500">
              <a:solidFill>
                <a:srgbClr val="4C4C4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799" name="Google Shape;799;p47"/>
          <p:cNvSpPr txBox="1"/>
          <p:nvPr/>
        </p:nvSpPr>
        <p:spPr>
          <a:xfrm>
            <a:off x="4757000" y="3208900"/>
            <a:ext cx="3966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C4C4C"/>
                </a:solidFill>
              </a:rPr>
              <a:t>Proof : Via Blackwell Approachability plus   upwards closeness (all supersets of menus are menus)</a:t>
            </a:r>
            <a:endParaRPr sz="1500">
              <a:solidFill>
                <a:srgbClr val="4C4C4C"/>
              </a:solidFill>
            </a:endParaRPr>
          </a:p>
        </p:txBody>
      </p:sp>
      <p:sp>
        <p:nvSpPr>
          <p:cNvPr id="800" name="Google Shape;800;p47"/>
          <p:cNvSpPr txBox="1"/>
          <p:nvPr/>
        </p:nvSpPr>
        <p:spPr>
          <a:xfrm>
            <a:off x="158250" y="4516500"/>
            <a:ext cx="8827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4C4C4C"/>
                </a:solidFill>
              </a:rPr>
              <a:t>Bonus</a:t>
            </a:r>
            <a:r>
              <a:rPr lang="en" sz="1300">
                <a:solidFill>
                  <a:srgbClr val="4C4C4C"/>
                </a:solidFill>
              </a:rPr>
              <a:t> : Blackwell Approachability gives a off-the-shelf method to construct an algorithm that induces a given menu.</a:t>
            </a:r>
            <a:endParaRPr sz="1300">
              <a:solidFill>
                <a:srgbClr val="4C4C4C"/>
              </a:solidFill>
            </a:endParaRPr>
          </a:p>
        </p:txBody>
      </p:sp>
      <p:pic>
        <p:nvPicPr>
          <p:cNvPr id="801" name="Google Shape;80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No-Regret and Non-Manipulable Menus</a:t>
            </a:r>
            <a:endParaRPr/>
          </a:p>
        </p:txBody>
      </p:sp>
      <p:sp>
        <p:nvSpPr>
          <p:cNvPr id="807" name="Google Shape;807;p48"/>
          <p:cNvSpPr txBox="1"/>
          <p:nvPr/>
        </p:nvSpPr>
        <p:spPr>
          <a:xfrm>
            <a:off x="311700" y="2863175"/>
            <a:ext cx="3737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00" b="1" u="sng">
              <a:solidFill>
                <a:schemeClr val="dk2"/>
              </a:solidFill>
            </a:endParaRPr>
          </a:p>
        </p:txBody>
      </p:sp>
      <p:sp>
        <p:nvSpPr>
          <p:cNvPr id="808" name="Google Shape;808;p48"/>
          <p:cNvSpPr/>
          <p:nvPr/>
        </p:nvSpPr>
        <p:spPr>
          <a:xfrm>
            <a:off x="3141300" y="1355725"/>
            <a:ext cx="2293200" cy="22461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Regret Menus </a:t>
            </a:r>
            <a:endParaRPr/>
          </a:p>
        </p:txBody>
      </p:sp>
      <p:sp>
        <p:nvSpPr>
          <p:cNvPr id="809" name="Google Shape;809;p48"/>
          <p:cNvSpPr/>
          <p:nvPr/>
        </p:nvSpPr>
        <p:spPr>
          <a:xfrm>
            <a:off x="5045850" y="1308225"/>
            <a:ext cx="2293200" cy="2246100"/>
          </a:xfrm>
          <a:prstGeom prst="ellipse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Non-manipulable Menus</a:t>
            </a:r>
            <a:endParaRPr/>
          </a:p>
        </p:txBody>
      </p:sp>
      <p:sp>
        <p:nvSpPr>
          <p:cNvPr id="810" name="Google Shape;810;p48"/>
          <p:cNvSpPr/>
          <p:nvPr/>
        </p:nvSpPr>
        <p:spPr>
          <a:xfrm>
            <a:off x="5193425" y="1837438"/>
            <a:ext cx="194025" cy="1187675"/>
          </a:xfrm>
          <a:custGeom>
            <a:avLst/>
            <a:gdLst/>
            <a:ahLst/>
            <a:cxnLst/>
            <a:rect l="l" t="t" r="r" b="b"/>
            <a:pathLst>
              <a:path w="7761" h="47507" extrusionOk="0">
                <a:moveTo>
                  <a:pt x="0" y="0"/>
                </a:moveTo>
                <a:cubicBezTo>
                  <a:pt x="784" y="1019"/>
                  <a:pt x="3527" y="3528"/>
                  <a:pt x="4703" y="6115"/>
                </a:cubicBezTo>
                <a:cubicBezTo>
                  <a:pt x="5879" y="8702"/>
                  <a:pt x="6585" y="11994"/>
                  <a:pt x="7055" y="15522"/>
                </a:cubicBezTo>
                <a:cubicBezTo>
                  <a:pt x="7526" y="19050"/>
                  <a:pt x="7761" y="23362"/>
                  <a:pt x="7526" y="27282"/>
                </a:cubicBezTo>
                <a:cubicBezTo>
                  <a:pt x="7291" y="31202"/>
                  <a:pt x="6506" y="35670"/>
                  <a:pt x="5644" y="39041"/>
                </a:cubicBezTo>
                <a:cubicBezTo>
                  <a:pt x="4782" y="42412"/>
                  <a:pt x="2901" y="46096"/>
                  <a:pt x="2352" y="4750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811" name="Google Shape;811;p48"/>
          <p:cNvCxnSpPr/>
          <p:nvPr/>
        </p:nvCxnSpPr>
        <p:spPr>
          <a:xfrm rot="10800000">
            <a:off x="5234350" y="2672700"/>
            <a:ext cx="94200" cy="99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12" name="Google Shape;812;p48"/>
          <p:cNvSpPr txBox="1"/>
          <p:nvPr/>
        </p:nvSpPr>
        <p:spPr>
          <a:xfrm>
            <a:off x="4482075" y="3844825"/>
            <a:ext cx="3504000" cy="10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What Lies here?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49"/>
          <p:cNvSpPr txBox="1">
            <a:spLocks noGrp="1"/>
          </p:cNvSpPr>
          <p:nvPr>
            <p:ph type="title"/>
          </p:nvPr>
        </p:nvSpPr>
        <p:spPr>
          <a:xfrm>
            <a:off x="218975" y="102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Strategic Properties via Menus</a:t>
            </a:r>
            <a:endParaRPr/>
          </a:p>
        </p:txBody>
      </p:sp>
      <p:sp>
        <p:nvSpPr>
          <p:cNvPr id="818" name="Google Shape;818;p49"/>
          <p:cNvSpPr txBox="1"/>
          <p:nvPr/>
        </p:nvSpPr>
        <p:spPr>
          <a:xfrm>
            <a:off x="5469650" y="10177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</p:txBody>
      </p:sp>
      <p:sp>
        <p:nvSpPr>
          <p:cNvPr id="819" name="Google Shape;819;p49"/>
          <p:cNvSpPr txBox="1"/>
          <p:nvPr/>
        </p:nvSpPr>
        <p:spPr>
          <a:xfrm>
            <a:off x="1065550" y="1280975"/>
            <a:ext cx="21897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No-Regret Menus </a:t>
            </a:r>
            <a:endParaRPr sz="1800" b="1">
              <a:solidFill>
                <a:schemeClr val="dk2"/>
              </a:solidFill>
            </a:endParaRPr>
          </a:p>
        </p:txBody>
      </p:sp>
      <p:pic>
        <p:nvPicPr>
          <p:cNvPr id="820" name="Google Shape;82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25" y="1753625"/>
            <a:ext cx="3568515" cy="3389876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49"/>
          <p:cNvSpPr txBox="1"/>
          <p:nvPr/>
        </p:nvSpPr>
        <p:spPr>
          <a:xfrm>
            <a:off x="4798575" y="1327325"/>
            <a:ext cx="3463800" cy="4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Non-Manipulable Menus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822" name="Google Shape;822;p49"/>
          <p:cNvSpPr txBox="1"/>
          <p:nvPr/>
        </p:nvSpPr>
        <p:spPr>
          <a:xfrm>
            <a:off x="4728250" y="1959100"/>
            <a:ext cx="41040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All extreme points of any non-manipulable algorithm’s menu must be of the form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23" name="Google Shape;82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3638" y="2571750"/>
            <a:ext cx="700527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49"/>
          <p:cNvSpPr txBox="1"/>
          <p:nvPr/>
        </p:nvSpPr>
        <p:spPr>
          <a:xfrm>
            <a:off x="4635575" y="3453975"/>
            <a:ext cx="4104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Note that in general - CSPs need not be products, they are generally of the form –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25" name="Google Shape;82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1805" y="4227625"/>
            <a:ext cx="1279567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is a Unique NR + NM Menu M*</a:t>
            </a:r>
            <a:endParaRPr/>
          </a:p>
        </p:txBody>
      </p:sp>
      <p:sp>
        <p:nvSpPr>
          <p:cNvPr id="831" name="Google Shape;831;p50"/>
          <p:cNvSpPr txBox="1">
            <a:spLocks noGrp="1"/>
          </p:cNvSpPr>
          <p:nvPr>
            <p:ph type="body" idx="1"/>
          </p:nvPr>
        </p:nvSpPr>
        <p:spPr>
          <a:xfrm>
            <a:off x="311700" y="1345925"/>
            <a:ext cx="8052300" cy="16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C4C4C"/>
                </a:solidFill>
              </a:rPr>
              <a:t>Lemma</a:t>
            </a:r>
            <a:r>
              <a:rPr lang="en" sz="1500">
                <a:solidFill>
                  <a:srgbClr val="4C4C4C"/>
                </a:solidFill>
              </a:rPr>
              <a:t> : The unique NR+NM menu M* is the convex hull of all points of the form      </a:t>
            </a:r>
            <a:endParaRPr sz="1500">
              <a:solidFill>
                <a:srgbClr val="4C4C4C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32" name="Google Shape;83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376" y="1511249"/>
            <a:ext cx="1113475" cy="44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849" y="2647675"/>
            <a:ext cx="2688426" cy="2305199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50"/>
          <p:cNvSpPr/>
          <p:nvPr/>
        </p:nvSpPr>
        <p:spPr>
          <a:xfrm>
            <a:off x="1807150" y="2571750"/>
            <a:ext cx="150600" cy="16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50"/>
          <p:cNvSpPr/>
          <p:nvPr/>
        </p:nvSpPr>
        <p:spPr>
          <a:xfrm>
            <a:off x="2790875" y="2965325"/>
            <a:ext cx="150600" cy="16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50"/>
          <p:cNvSpPr/>
          <p:nvPr/>
        </p:nvSpPr>
        <p:spPr>
          <a:xfrm>
            <a:off x="1540775" y="4839525"/>
            <a:ext cx="150600" cy="16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NR + Non Manipulable algorithms in normal form games have the SAME MENU M*!</a:t>
            </a:r>
            <a:endParaRPr/>
          </a:p>
        </p:txBody>
      </p:sp>
      <p:sp>
        <p:nvSpPr>
          <p:cNvPr id="842" name="Google Shape;842;p51"/>
          <p:cNvSpPr txBox="1"/>
          <p:nvPr/>
        </p:nvSpPr>
        <p:spPr>
          <a:xfrm>
            <a:off x="3556850" y="2680250"/>
            <a:ext cx="54795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All extreme points are product distributions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Applying the NR condition to the product CSPs is straightforward.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843" name="Google Shape;84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3650" y="4123350"/>
            <a:ext cx="700527" cy="4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9376" y="4117113"/>
            <a:ext cx="1113475" cy="443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5" name="Google Shape;845;p51"/>
          <p:cNvCxnSpPr/>
          <p:nvPr/>
        </p:nvCxnSpPr>
        <p:spPr>
          <a:xfrm>
            <a:off x="4436026" y="4262525"/>
            <a:ext cx="1392900" cy="1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6" name="Google Shape;846;p51"/>
          <p:cNvSpPr txBox="1"/>
          <p:nvPr/>
        </p:nvSpPr>
        <p:spPr>
          <a:xfrm>
            <a:off x="602900" y="4690575"/>
            <a:ext cx="81438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847" name="Google Shape;847;p51"/>
          <p:cNvSpPr txBox="1"/>
          <p:nvPr/>
        </p:nvSpPr>
        <p:spPr>
          <a:xfrm>
            <a:off x="649250" y="4505225"/>
            <a:ext cx="83871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Additionally, any menu must contain a CSP            for each action y.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48" name="Google Shape;84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7788" y="4560675"/>
            <a:ext cx="700527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51"/>
          <p:cNvSpPr txBox="1"/>
          <p:nvPr/>
        </p:nvSpPr>
        <p:spPr>
          <a:xfrm>
            <a:off x="4517313" y="3914850"/>
            <a:ext cx="13554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No-Regret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850" name="Google Shape;85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9" y="2208325"/>
            <a:ext cx="2688426" cy="2305199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51"/>
          <p:cNvSpPr/>
          <p:nvPr/>
        </p:nvSpPr>
        <p:spPr>
          <a:xfrm>
            <a:off x="1923000" y="2132400"/>
            <a:ext cx="150600" cy="16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51"/>
          <p:cNvSpPr/>
          <p:nvPr/>
        </p:nvSpPr>
        <p:spPr>
          <a:xfrm>
            <a:off x="2906725" y="2525975"/>
            <a:ext cx="150600" cy="16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51"/>
          <p:cNvSpPr/>
          <p:nvPr/>
        </p:nvSpPr>
        <p:spPr>
          <a:xfrm>
            <a:off x="1656625" y="4400175"/>
            <a:ext cx="150600" cy="16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Repeated Normal-Form Games</a:t>
            </a:r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188840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95" name="Google Shape;95;p16"/>
          <p:cNvSpPr/>
          <p:nvPr/>
        </p:nvSpPr>
        <p:spPr>
          <a:xfrm>
            <a:off x="236197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96" name="Google Shape;96;p16"/>
          <p:cNvSpPr/>
          <p:nvPr/>
        </p:nvSpPr>
        <p:spPr>
          <a:xfrm>
            <a:off x="283555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97" name="Google Shape;97;p16"/>
          <p:cNvSpPr/>
          <p:nvPr/>
        </p:nvSpPr>
        <p:spPr>
          <a:xfrm>
            <a:off x="3309125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378270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99" name="Google Shape;99;p16"/>
          <p:cNvSpPr/>
          <p:nvPr/>
        </p:nvSpPr>
        <p:spPr>
          <a:xfrm>
            <a:off x="425627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00" name="Google Shape;100;p16"/>
          <p:cNvSpPr/>
          <p:nvPr/>
        </p:nvSpPr>
        <p:spPr>
          <a:xfrm>
            <a:off x="472985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01" name="Google Shape;101;p16"/>
          <p:cNvSpPr/>
          <p:nvPr/>
        </p:nvSpPr>
        <p:spPr>
          <a:xfrm>
            <a:off x="5203425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5677000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pic>
        <p:nvPicPr>
          <p:cNvPr id="103" name="Google Shape;103;p16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/>
          <p:nvPr/>
        </p:nvSpPr>
        <p:spPr>
          <a:xfrm>
            <a:off x="18884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05" name="Google Shape;105;p16"/>
          <p:cNvSpPr/>
          <p:nvPr/>
        </p:nvSpPr>
        <p:spPr>
          <a:xfrm>
            <a:off x="236197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06" name="Google Shape;106;p16"/>
          <p:cNvSpPr/>
          <p:nvPr/>
        </p:nvSpPr>
        <p:spPr>
          <a:xfrm>
            <a:off x="28355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07" name="Google Shape;107;p16"/>
          <p:cNvSpPr/>
          <p:nvPr/>
        </p:nvSpPr>
        <p:spPr>
          <a:xfrm>
            <a:off x="330912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08" name="Google Shape;108;p16"/>
          <p:cNvSpPr/>
          <p:nvPr/>
        </p:nvSpPr>
        <p:spPr>
          <a:xfrm>
            <a:off x="37827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09" name="Google Shape;109;p16"/>
          <p:cNvSpPr/>
          <p:nvPr/>
        </p:nvSpPr>
        <p:spPr>
          <a:xfrm>
            <a:off x="425627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10" name="Google Shape;110;p16"/>
          <p:cNvSpPr/>
          <p:nvPr/>
        </p:nvSpPr>
        <p:spPr>
          <a:xfrm>
            <a:off x="47298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11" name="Google Shape;111;p16"/>
          <p:cNvSpPr/>
          <p:nvPr/>
        </p:nvSpPr>
        <p:spPr>
          <a:xfrm>
            <a:off x="520342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12" name="Google Shape;112;p16"/>
          <p:cNvSpPr/>
          <p:nvPr/>
        </p:nvSpPr>
        <p:spPr>
          <a:xfrm>
            <a:off x="567700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13" name="Google Shape;113;p16"/>
          <p:cNvSpPr txBox="1"/>
          <p:nvPr/>
        </p:nvSpPr>
        <p:spPr>
          <a:xfrm>
            <a:off x="1221675" y="1115200"/>
            <a:ext cx="1648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Time step 1:T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14" name="Google Shape;114;p16"/>
          <p:cNvCxnSpPr>
            <a:stCxn id="113" idx="3"/>
          </p:cNvCxnSpPr>
          <p:nvPr/>
        </p:nvCxnSpPr>
        <p:spPr>
          <a:xfrm rot="10800000" flipH="1">
            <a:off x="2869875" y="1337950"/>
            <a:ext cx="2312700" cy="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5" name="Google Shape;115;p16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2630650"/>
            <a:ext cx="751350" cy="1000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Unique Menu M* is also the menu of all NSR Algorithms!</a:t>
            </a:r>
            <a:endParaRPr/>
          </a:p>
        </p:txBody>
      </p:sp>
      <p:pic>
        <p:nvPicPr>
          <p:cNvPr id="859" name="Google Shape;85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456173" cy="382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250" y="1539025"/>
            <a:ext cx="3300076" cy="2977127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52"/>
          <p:cNvSpPr txBox="1"/>
          <p:nvPr/>
        </p:nvSpPr>
        <p:spPr>
          <a:xfrm>
            <a:off x="4900225" y="1575475"/>
            <a:ext cx="3932100" cy="24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Main Idea: All NSR menus are contained within M*.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But not hard to show that M* is an inclusion minimal menu.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62" name="Google Shape;86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7739" y="3519369"/>
            <a:ext cx="1580715" cy="687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6354" y="3603387"/>
            <a:ext cx="900297" cy="5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52"/>
          <p:cNvSpPr txBox="1"/>
          <p:nvPr/>
        </p:nvSpPr>
        <p:spPr>
          <a:xfrm>
            <a:off x="5980699" y="3603375"/>
            <a:ext cx="1514700" cy="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325" tIns="64325" rIns="64325" bIns="64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Optimal Swap Function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865" name="Google Shape;865;p52"/>
          <p:cNvCxnSpPr/>
          <p:nvPr/>
        </p:nvCxnSpPr>
        <p:spPr>
          <a:xfrm rot="10800000" flipH="1">
            <a:off x="6047139" y="3887322"/>
            <a:ext cx="1381800" cy="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53"/>
          <p:cNvSpPr/>
          <p:nvPr/>
        </p:nvSpPr>
        <p:spPr>
          <a:xfrm>
            <a:off x="0" y="-11575"/>
            <a:ext cx="91440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Takeaway</a:t>
            </a:r>
            <a:endParaRPr/>
          </a:p>
        </p:txBody>
      </p:sp>
      <p:pic>
        <p:nvPicPr>
          <p:cNvPr id="872" name="Google Shape;87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456173" cy="3820973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53"/>
          <p:cNvSpPr txBox="1"/>
          <p:nvPr/>
        </p:nvSpPr>
        <p:spPr>
          <a:xfrm>
            <a:off x="4900225" y="1575475"/>
            <a:ext cx="3932100" cy="24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Thinking of strategic </a:t>
            </a:r>
            <a:r>
              <a:rPr lang="en" sz="1800" b="1">
                <a:solidFill>
                  <a:schemeClr val="dk2"/>
                </a:solidFill>
              </a:rPr>
              <a:t>menus</a:t>
            </a:r>
            <a:r>
              <a:rPr lang="en" sz="1800">
                <a:solidFill>
                  <a:schemeClr val="dk2"/>
                </a:solidFill>
              </a:rPr>
              <a:t> gives an alternative pathway to NSR algorithms.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In particular, an equivalent definition of swap-regret is distance to the unique strategic menu M*.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This is important for polytope games.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80" name="Google Shape;88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5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Normal-Form Games vs. Polytope Games</a:t>
            </a:r>
            <a:endParaRPr/>
          </a:p>
        </p:txBody>
      </p:sp>
      <p:sp>
        <p:nvSpPr>
          <p:cNvPr id="886" name="Google Shape;886;p55"/>
          <p:cNvSpPr txBox="1"/>
          <p:nvPr/>
        </p:nvSpPr>
        <p:spPr>
          <a:xfrm>
            <a:off x="511075" y="860925"/>
            <a:ext cx="26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Normal-form games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87" name="Google Shape;887;p55"/>
          <p:cNvSpPr txBox="1"/>
          <p:nvPr/>
        </p:nvSpPr>
        <p:spPr>
          <a:xfrm>
            <a:off x="511075" y="1199075"/>
            <a:ext cx="3525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In each round, agents choose actions within </a:t>
            </a:r>
            <a:r>
              <a:rPr lang="en" sz="1800" i="1">
                <a:solidFill>
                  <a:schemeClr val="dk2"/>
                </a:solidFill>
              </a:rPr>
              <a:t>simplices</a:t>
            </a:r>
            <a:endParaRPr sz="1800" i="1">
              <a:solidFill>
                <a:schemeClr val="dk2"/>
              </a:solidFill>
            </a:endParaRPr>
          </a:p>
        </p:txBody>
      </p:sp>
      <p:cxnSp>
        <p:nvCxnSpPr>
          <p:cNvPr id="888" name="Google Shape;888;p55"/>
          <p:cNvCxnSpPr/>
          <p:nvPr/>
        </p:nvCxnSpPr>
        <p:spPr>
          <a:xfrm rot="10800000" flipH="1">
            <a:off x="760600" y="4827075"/>
            <a:ext cx="2269800" cy="1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9" name="Google Shape;889;p55"/>
          <p:cNvCxnSpPr/>
          <p:nvPr/>
        </p:nvCxnSpPr>
        <p:spPr>
          <a:xfrm rot="10800000" flipH="1">
            <a:off x="752550" y="2742400"/>
            <a:ext cx="8100" cy="208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0" name="Google Shape;890;p55"/>
          <p:cNvCxnSpPr/>
          <p:nvPr/>
        </p:nvCxnSpPr>
        <p:spPr>
          <a:xfrm rot="10800000" flipH="1">
            <a:off x="5512975" y="4827075"/>
            <a:ext cx="2269800" cy="1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1" name="Google Shape;891;p55"/>
          <p:cNvCxnSpPr/>
          <p:nvPr/>
        </p:nvCxnSpPr>
        <p:spPr>
          <a:xfrm rot="10800000">
            <a:off x="5512975" y="2740000"/>
            <a:ext cx="8400" cy="208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92" name="Google Shape;892;p55"/>
          <p:cNvSpPr txBox="1"/>
          <p:nvPr/>
        </p:nvSpPr>
        <p:spPr>
          <a:xfrm>
            <a:off x="5311675" y="784725"/>
            <a:ext cx="26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Polytope games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93" name="Google Shape;893;p55"/>
          <p:cNvSpPr txBox="1"/>
          <p:nvPr/>
        </p:nvSpPr>
        <p:spPr>
          <a:xfrm>
            <a:off x="5311675" y="1122875"/>
            <a:ext cx="3525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In each round, agents choose actions within </a:t>
            </a:r>
            <a:r>
              <a:rPr lang="en" sz="1800" i="1">
                <a:solidFill>
                  <a:schemeClr val="dk2"/>
                </a:solidFill>
              </a:rPr>
              <a:t>polytopes</a:t>
            </a:r>
            <a:endParaRPr sz="1800" i="1">
              <a:solidFill>
                <a:schemeClr val="dk2"/>
              </a:solidFill>
            </a:endParaRPr>
          </a:p>
        </p:txBody>
      </p:sp>
      <p:sp>
        <p:nvSpPr>
          <p:cNvPr id="894" name="Google Shape;894;p55"/>
          <p:cNvSpPr txBox="1"/>
          <p:nvPr/>
        </p:nvSpPr>
        <p:spPr>
          <a:xfrm>
            <a:off x="100650" y="3704475"/>
            <a:ext cx="6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Action 1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895" name="Google Shape;895;p55"/>
          <p:cNvSpPr txBox="1"/>
          <p:nvPr/>
        </p:nvSpPr>
        <p:spPr>
          <a:xfrm>
            <a:off x="1476925" y="4826875"/>
            <a:ext cx="6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Action 2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896" name="Google Shape;896;p55"/>
          <p:cNvSpPr txBox="1"/>
          <p:nvPr/>
        </p:nvSpPr>
        <p:spPr>
          <a:xfrm>
            <a:off x="507300" y="1821300"/>
            <a:ext cx="463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Interpretation: probability distribution over pure actions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97" name="Google Shape;897;p55"/>
          <p:cNvSpPr txBox="1"/>
          <p:nvPr/>
        </p:nvSpPr>
        <p:spPr>
          <a:xfrm>
            <a:off x="5311675" y="1745100"/>
            <a:ext cx="347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Interpretation(s): Numerous!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898" name="Google Shape;898;p55"/>
          <p:cNvCxnSpPr/>
          <p:nvPr/>
        </p:nvCxnSpPr>
        <p:spPr>
          <a:xfrm>
            <a:off x="760650" y="3144775"/>
            <a:ext cx="1915800" cy="168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9" name="Google Shape;899;p55"/>
          <p:cNvSpPr/>
          <p:nvPr/>
        </p:nvSpPr>
        <p:spPr>
          <a:xfrm>
            <a:off x="5512975" y="3514375"/>
            <a:ext cx="1552200" cy="1312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56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 Form Games</a:t>
            </a:r>
            <a:endParaRPr/>
          </a:p>
        </p:txBody>
      </p:sp>
      <p:cxnSp>
        <p:nvCxnSpPr>
          <p:cNvPr id="905" name="Google Shape;905;p56"/>
          <p:cNvCxnSpPr/>
          <p:nvPr/>
        </p:nvCxnSpPr>
        <p:spPr>
          <a:xfrm rot="10800000" flipH="1">
            <a:off x="819250" y="4336200"/>
            <a:ext cx="2269800" cy="1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6" name="Google Shape;906;p56"/>
          <p:cNvCxnSpPr/>
          <p:nvPr/>
        </p:nvCxnSpPr>
        <p:spPr>
          <a:xfrm rot="10800000" flipH="1">
            <a:off x="811200" y="2251525"/>
            <a:ext cx="8100" cy="208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7" name="Google Shape;907;p56"/>
          <p:cNvSpPr txBox="1"/>
          <p:nvPr/>
        </p:nvSpPr>
        <p:spPr>
          <a:xfrm>
            <a:off x="311700" y="3213600"/>
            <a:ext cx="6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x1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908" name="Google Shape;908;p56"/>
          <p:cNvSpPr txBox="1"/>
          <p:nvPr/>
        </p:nvSpPr>
        <p:spPr>
          <a:xfrm>
            <a:off x="1687975" y="4336000"/>
            <a:ext cx="6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x2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909" name="Google Shape;909;p56"/>
          <p:cNvSpPr txBox="1"/>
          <p:nvPr/>
        </p:nvSpPr>
        <p:spPr>
          <a:xfrm>
            <a:off x="3709725" y="1543275"/>
            <a:ext cx="4890000" cy="9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unique interpretation of action (½, ½) is as a coin flip/ convex combination between the two “pure strategies”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10" name="Google Shape;910;p56"/>
          <p:cNvSpPr/>
          <p:nvPr/>
        </p:nvSpPr>
        <p:spPr>
          <a:xfrm>
            <a:off x="1679450" y="3390950"/>
            <a:ext cx="104400" cy="104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1" name="Google Shape;911;p56"/>
          <p:cNvCxnSpPr/>
          <p:nvPr/>
        </p:nvCxnSpPr>
        <p:spPr>
          <a:xfrm>
            <a:off x="819300" y="2653900"/>
            <a:ext cx="1915800" cy="168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7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Polytope Games</a:t>
            </a:r>
            <a:endParaRPr/>
          </a:p>
        </p:txBody>
      </p:sp>
      <p:sp>
        <p:nvSpPr>
          <p:cNvPr id="917" name="Google Shape;917;p57"/>
          <p:cNvSpPr txBox="1"/>
          <p:nvPr/>
        </p:nvSpPr>
        <p:spPr>
          <a:xfrm>
            <a:off x="3800550" y="1915500"/>
            <a:ext cx="4890000" cy="13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action (½, ½) admits more than one interpretation, for example, there are multiple ways of writing it as a convex combination/ coin flip between two vertices of the polytope.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918" name="Google Shape;918;p57"/>
          <p:cNvCxnSpPr/>
          <p:nvPr/>
        </p:nvCxnSpPr>
        <p:spPr>
          <a:xfrm rot="10800000" flipH="1">
            <a:off x="533225" y="4204725"/>
            <a:ext cx="2269800" cy="1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19" name="Google Shape;919;p57"/>
          <p:cNvCxnSpPr/>
          <p:nvPr/>
        </p:nvCxnSpPr>
        <p:spPr>
          <a:xfrm rot="10800000">
            <a:off x="533225" y="2117650"/>
            <a:ext cx="8400" cy="208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0" name="Google Shape;920;p57"/>
          <p:cNvSpPr/>
          <p:nvPr/>
        </p:nvSpPr>
        <p:spPr>
          <a:xfrm>
            <a:off x="533225" y="2892025"/>
            <a:ext cx="1552200" cy="1312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57"/>
          <p:cNvSpPr/>
          <p:nvPr/>
        </p:nvSpPr>
        <p:spPr>
          <a:xfrm>
            <a:off x="1257125" y="3496075"/>
            <a:ext cx="104400" cy="104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58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Polytope Games</a:t>
            </a:r>
            <a:endParaRPr/>
          </a:p>
        </p:txBody>
      </p:sp>
      <p:sp>
        <p:nvSpPr>
          <p:cNvPr id="927" name="Google Shape;927;p58"/>
          <p:cNvSpPr txBox="1"/>
          <p:nvPr/>
        </p:nvSpPr>
        <p:spPr>
          <a:xfrm>
            <a:off x="3778400" y="1915500"/>
            <a:ext cx="4890000" cy="13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action (½, ½) admits more than one interpretation, for example, there are multiple ways of writing it as a convex combination/ coin flip between two vertices of the polytope.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928" name="Google Shape;928;p58"/>
          <p:cNvCxnSpPr/>
          <p:nvPr/>
        </p:nvCxnSpPr>
        <p:spPr>
          <a:xfrm rot="10800000" flipH="1">
            <a:off x="533225" y="4204725"/>
            <a:ext cx="2269800" cy="1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9" name="Google Shape;929;p58"/>
          <p:cNvCxnSpPr/>
          <p:nvPr/>
        </p:nvCxnSpPr>
        <p:spPr>
          <a:xfrm rot="10800000">
            <a:off x="533225" y="2117650"/>
            <a:ext cx="8400" cy="208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0" name="Google Shape;930;p58"/>
          <p:cNvSpPr/>
          <p:nvPr/>
        </p:nvSpPr>
        <p:spPr>
          <a:xfrm>
            <a:off x="533225" y="2892025"/>
            <a:ext cx="1552200" cy="1312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58"/>
          <p:cNvSpPr/>
          <p:nvPr/>
        </p:nvSpPr>
        <p:spPr>
          <a:xfrm>
            <a:off x="1257125" y="3496075"/>
            <a:ext cx="104400" cy="104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58"/>
          <p:cNvSpPr txBox="1"/>
          <p:nvPr/>
        </p:nvSpPr>
        <p:spPr>
          <a:xfrm>
            <a:off x="343350" y="952500"/>
            <a:ext cx="82401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should we record joint play?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Polytope Games : There is a Unique NR + NM Menu M*</a:t>
            </a:r>
            <a:endParaRPr/>
          </a:p>
        </p:txBody>
      </p:sp>
      <p:sp>
        <p:nvSpPr>
          <p:cNvPr id="943" name="Google Shape;943;p60"/>
          <p:cNvSpPr txBox="1">
            <a:spLocks noGrp="1"/>
          </p:cNvSpPr>
          <p:nvPr>
            <p:ph type="body" idx="1"/>
          </p:nvPr>
        </p:nvSpPr>
        <p:spPr>
          <a:xfrm>
            <a:off x="311699" y="1345925"/>
            <a:ext cx="8052300" cy="16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C4C4C"/>
                </a:solidFill>
              </a:rPr>
              <a:t>Same lemma</a:t>
            </a:r>
            <a:r>
              <a:rPr lang="en" sz="1500">
                <a:solidFill>
                  <a:srgbClr val="4C4C4C"/>
                </a:solidFill>
              </a:rPr>
              <a:t> : The unique NR+NM menu M* is the convex hull of all points of the form      </a:t>
            </a:r>
            <a:endParaRPr sz="1500">
              <a:solidFill>
                <a:srgbClr val="4C4C4C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44" name="Google Shape;94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7262" y="1511249"/>
            <a:ext cx="1113475" cy="44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849" y="2647675"/>
            <a:ext cx="2688426" cy="2305199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60"/>
          <p:cNvSpPr/>
          <p:nvPr/>
        </p:nvSpPr>
        <p:spPr>
          <a:xfrm>
            <a:off x="1807150" y="2571750"/>
            <a:ext cx="150600" cy="16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60"/>
          <p:cNvSpPr/>
          <p:nvPr/>
        </p:nvSpPr>
        <p:spPr>
          <a:xfrm>
            <a:off x="2790875" y="2965325"/>
            <a:ext cx="150600" cy="16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60"/>
          <p:cNvSpPr/>
          <p:nvPr/>
        </p:nvSpPr>
        <p:spPr>
          <a:xfrm>
            <a:off x="1540775" y="4839525"/>
            <a:ext cx="150600" cy="16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61"/>
          <p:cNvSpPr/>
          <p:nvPr/>
        </p:nvSpPr>
        <p:spPr>
          <a:xfrm>
            <a:off x="0" y="-11575"/>
            <a:ext cx="91440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61"/>
          <p:cNvSpPr txBox="1">
            <a:spLocks noGrp="1"/>
          </p:cNvSpPr>
          <p:nvPr>
            <p:ph type="title"/>
          </p:nvPr>
        </p:nvSpPr>
        <p:spPr>
          <a:xfrm>
            <a:off x="311700" y="190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Swap-Regret for Polytope Games</a:t>
            </a:r>
            <a:endParaRPr/>
          </a:p>
        </p:txBody>
      </p:sp>
      <p:pic>
        <p:nvPicPr>
          <p:cNvPr id="955" name="Google Shape;95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456173" cy="3820973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61"/>
          <p:cNvSpPr txBox="1"/>
          <p:nvPr/>
        </p:nvSpPr>
        <p:spPr>
          <a:xfrm>
            <a:off x="4900225" y="1575475"/>
            <a:ext cx="3932100" cy="24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There is a unique menu M* achieving NR + NM.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b="1">
                <a:solidFill>
                  <a:schemeClr val="dk2"/>
                </a:solidFill>
              </a:rPr>
              <a:t>Define Profile Swap-Regret as distance to the unique strategic menu M*.</a:t>
            </a:r>
            <a:endParaRPr sz="1800" b="1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Repeated Normal-Form Games</a:t>
            </a:r>
            <a:endParaRPr/>
          </a:p>
        </p:txBody>
      </p:sp>
      <p:pic>
        <p:nvPicPr>
          <p:cNvPr id="121" name="Google Shape;121;p17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2630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/>
          <p:nvPr/>
        </p:nvSpPr>
        <p:spPr>
          <a:xfrm>
            <a:off x="188840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24" name="Google Shape;124;p17"/>
          <p:cNvSpPr/>
          <p:nvPr/>
        </p:nvSpPr>
        <p:spPr>
          <a:xfrm>
            <a:off x="236197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283555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3309125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127" name="Google Shape;127;p17"/>
          <p:cNvSpPr/>
          <p:nvPr/>
        </p:nvSpPr>
        <p:spPr>
          <a:xfrm>
            <a:off x="378270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28" name="Google Shape;128;p17"/>
          <p:cNvSpPr/>
          <p:nvPr/>
        </p:nvSpPr>
        <p:spPr>
          <a:xfrm>
            <a:off x="425627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29" name="Google Shape;129;p17"/>
          <p:cNvSpPr/>
          <p:nvPr/>
        </p:nvSpPr>
        <p:spPr>
          <a:xfrm>
            <a:off x="472985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5203425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5677000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132" name="Google Shape;132;p17"/>
          <p:cNvSpPr/>
          <p:nvPr/>
        </p:nvSpPr>
        <p:spPr>
          <a:xfrm>
            <a:off x="18884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33" name="Google Shape;133;p17"/>
          <p:cNvSpPr/>
          <p:nvPr/>
        </p:nvSpPr>
        <p:spPr>
          <a:xfrm>
            <a:off x="236197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34" name="Google Shape;134;p17"/>
          <p:cNvSpPr/>
          <p:nvPr/>
        </p:nvSpPr>
        <p:spPr>
          <a:xfrm>
            <a:off x="28355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35" name="Google Shape;135;p17"/>
          <p:cNvSpPr/>
          <p:nvPr/>
        </p:nvSpPr>
        <p:spPr>
          <a:xfrm>
            <a:off x="330912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37827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37" name="Google Shape;137;p17"/>
          <p:cNvSpPr/>
          <p:nvPr/>
        </p:nvSpPr>
        <p:spPr>
          <a:xfrm>
            <a:off x="425627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38" name="Google Shape;138;p17"/>
          <p:cNvSpPr/>
          <p:nvPr/>
        </p:nvSpPr>
        <p:spPr>
          <a:xfrm>
            <a:off x="47298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520342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40" name="Google Shape;140;p17"/>
          <p:cNvSpPr/>
          <p:nvPr/>
        </p:nvSpPr>
        <p:spPr>
          <a:xfrm>
            <a:off x="567700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535200" y="4042250"/>
            <a:ext cx="685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But what if Natalie wants to use an</a:t>
            </a:r>
            <a:r>
              <a:rPr lang="en" sz="1800" i="1">
                <a:solidFill>
                  <a:schemeClr val="dk2"/>
                </a:solidFill>
              </a:rPr>
              <a:t> algorithm</a:t>
            </a:r>
            <a:r>
              <a:rPr lang="en" sz="1800">
                <a:solidFill>
                  <a:schemeClr val="dk2"/>
                </a:solidFill>
              </a:rPr>
              <a:t> to play the game?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1221675" y="1115200"/>
            <a:ext cx="1648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Time step 1:T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43" name="Google Shape;143;p17"/>
          <p:cNvCxnSpPr>
            <a:stCxn id="142" idx="3"/>
          </p:cNvCxnSpPr>
          <p:nvPr/>
        </p:nvCxnSpPr>
        <p:spPr>
          <a:xfrm rot="10800000" flipH="1">
            <a:off x="2869875" y="1337950"/>
            <a:ext cx="2312700" cy="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Efficient Algorithms for Semi-separation</a:t>
            </a:r>
            <a:endParaRPr/>
          </a:p>
        </p:txBody>
      </p:sp>
      <p:sp>
        <p:nvSpPr>
          <p:cNvPr id="962" name="Google Shape;962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new notion of swap-regret is necessary and sufficient for the strategic properties.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 its menu M* efficiently approachable? Not obvious since it’s NP-hard to check membership in M*!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recent result of [DFFPS], STOC 25 allows us to use the certificate of approachability to construct an efficient algorithm approaching this set.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63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Correlated Equilibria</a:t>
            </a:r>
            <a:endParaRPr/>
          </a:p>
        </p:txBody>
      </p:sp>
      <p:cxnSp>
        <p:nvCxnSpPr>
          <p:cNvPr id="968" name="Google Shape;968;p63"/>
          <p:cNvCxnSpPr/>
          <p:nvPr/>
        </p:nvCxnSpPr>
        <p:spPr>
          <a:xfrm>
            <a:off x="4397750" y="1356100"/>
            <a:ext cx="20100" cy="1897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9" name="Google Shape;969;p63"/>
          <p:cNvCxnSpPr/>
          <p:nvPr/>
        </p:nvCxnSpPr>
        <p:spPr>
          <a:xfrm rot="10800000" flipH="1">
            <a:off x="503250" y="1358000"/>
            <a:ext cx="8220600" cy="15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0" name="Google Shape;970;p63"/>
          <p:cNvSpPr txBox="1"/>
          <p:nvPr/>
        </p:nvSpPr>
        <p:spPr>
          <a:xfrm>
            <a:off x="1542200" y="978775"/>
            <a:ext cx="172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Mediator View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71" name="Google Shape;971;p63"/>
          <p:cNvSpPr txBox="1"/>
          <p:nvPr/>
        </p:nvSpPr>
        <p:spPr>
          <a:xfrm>
            <a:off x="5950425" y="978775"/>
            <a:ext cx="172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Learning View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72" name="Google Shape;972;p63" title="Screenshot 2025-07-07 at 1.04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9850" y="2242800"/>
            <a:ext cx="1554277" cy="936801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63"/>
          <p:cNvSpPr txBox="1"/>
          <p:nvPr/>
        </p:nvSpPr>
        <p:spPr>
          <a:xfrm>
            <a:off x="543400" y="1458725"/>
            <a:ext cx="3783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CSP implementable via a mediator recommending correlated strategies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74" name="Google Shape;974;p63"/>
          <p:cNvSpPr txBox="1"/>
          <p:nvPr/>
        </p:nvSpPr>
        <p:spPr>
          <a:xfrm>
            <a:off x="4728525" y="1440475"/>
            <a:ext cx="3854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Time-averaged CSP between any two no-swap-regret algorithms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75" name="Google Shape;975;p63"/>
          <p:cNvSpPr txBox="1"/>
          <p:nvPr/>
        </p:nvSpPr>
        <p:spPr>
          <a:xfrm>
            <a:off x="4728525" y="2711750"/>
            <a:ext cx="435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976" name="Google Shape;976;p63"/>
          <p:cNvSpPr txBox="1"/>
          <p:nvPr/>
        </p:nvSpPr>
        <p:spPr>
          <a:xfrm>
            <a:off x="397500" y="3253300"/>
            <a:ext cx="8349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In normal-form games, the set of “mediator” correlated equilibria and “learning” correlated equilibria are exactly the same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77" name="Google Shape;977;p63"/>
          <p:cNvSpPr txBox="1"/>
          <p:nvPr/>
        </p:nvSpPr>
        <p:spPr>
          <a:xfrm>
            <a:off x="356775" y="3981925"/>
            <a:ext cx="826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is in fact the way no-swap regret algorithms were first conceptualized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78" name="Google Shape;978;p63"/>
          <p:cNvSpPr txBox="1"/>
          <p:nvPr/>
        </p:nvSpPr>
        <p:spPr>
          <a:xfrm>
            <a:off x="356775" y="4444725"/>
            <a:ext cx="826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But in polytope games (even just Bayesian games), these notions are </a:t>
            </a:r>
            <a:r>
              <a:rPr lang="en" sz="1800" b="1">
                <a:solidFill>
                  <a:schemeClr val="dk2"/>
                </a:solidFill>
              </a:rPr>
              <a:t>different!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6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the upshot again :) </a:t>
            </a:r>
            <a:endParaRPr/>
          </a:p>
        </p:txBody>
      </p:sp>
      <p:sp>
        <p:nvSpPr>
          <p:cNvPr id="984" name="Google Shape;984;p64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70959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No-swap-regret algorithms have </a:t>
            </a:r>
            <a:r>
              <a:rPr lang="en" b="1"/>
              <a:t>fundamental strategic properties</a:t>
            </a:r>
            <a:r>
              <a:rPr lang="en"/>
              <a:t> in repeated normal-form games </a:t>
            </a:r>
            <a:endParaRPr/>
          </a:p>
        </p:txBody>
      </p:sp>
      <p:pic>
        <p:nvPicPr>
          <p:cNvPr id="985" name="Google Shape;985;p64" title="Screenshot 2025-07-06 at 8.15.3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525" y="490750"/>
            <a:ext cx="1148348" cy="104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64" title="Screenshot 2025-07-06 at 8.15.4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3400" y="1643825"/>
            <a:ext cx="1148350" cy="116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64" title="Screenshot 2025-07-06 at 9.24.5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7525" y="2874537"/>
            <a:ext cx="1148350" cy="1110797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64"/>
          <p:cNvSpPr txBox="1"/>
          <p:nvPr/>
        </p:nvSpPr>
        <p:spPr>
          <a:xfrm>
            <a:off x="311700" y="1800588"/>
            <a:ext cx="68259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It was an </a:t>
            </a:r>
            <a:r>
              <a:rPr lang="en" sz="1800" b="1">
                <a:solidFill>
                  <a:schemeClr val="dk2"/>
                </a:solidFill>
              </a:rPr>
              <a:t>open question</a:t>
            </a:r>
            <a:r>
              <a:rPr lang="en" sz="1800">
                <a:solidFill>
                  <a:schemeClr val="dk2"/>
                </a:solidFill>
              </a:rPr>
              <a:t> how to define swap regret in more complex games, like Bayesian and extensive-form games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89" name="Google Shape;989;p64"/>
          <p:cNvSpPr txBox="1"/>
          <p:nvPr/>
        </p:nvSpPr>
        <p:spPr>
          <a:xfrm>
            <a:off x="311700" y="2840000"/>
            <a:ext cx="67776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 define a new notion of swap regret that exactly corresponds to these strategic properties in a very broad class of games, and show it can be </a:t>
            </a:r>
            <a:r>
              <a:rPr lang="en" sz="1800" b="1">
                <a:solidFill>
                  <a:schemeClr val="dk2"/>
                </a:solidFill>
              </a:rPr>
              <a:t>minimized efficiently</a:t>
            </a:r>
            <a:r>
              <a:rPr lang="en" sz="1800">
                <a:solidFill>
                  <a:schemeClr val="dk2"/>
                </a:solidFill>
              </a:rPr>
              <a:t>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90" name="Google Shape;990;p64"/>
          <p:cNvSpPr txBox="1"/>
          <p:nvPr/>
        </p:nvSpPr>
        <p:spPr>
          <a:xfrm>
            <a:off x="342650" y="4096300"/>
            <a:ext cx="6777600" cy="9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 show that the </a:t>
            </a:r>
            <a:r>
              <a:rPr lang="en" sz="1800" b="1">
                <a:solidFill>
                  <a:schemeClr val="dk2"/>
                </a:solidFill>
              </a:rPr>
              <a:t>two views of correlated equilibria,</a:t>
            </a:r>
            <a:r>
              <a:rPr lang="en" sz="1800">
                <a:solidFill>
                  <a:schemeClr val="dk2"/>
                </a:solidFill>
              </a:rPr>
              <a:t> the mediator view [traffic lights] and the learning view [time-averaged convergence of play] are </a:t>
            </a:r>
            <a:r>
              <a:rPr lang="en" sz="1800" b="1">
                <a:solidFill>
                  <a:schemeClr val="dk2"/>
                </a:solidFill>
              </a:rPr>
              <a:t>different </a:t>
            </a:r>
            <a:r>
              <a:rPr lang="en" sz="1800">
                <a:solidFill>
                  <a:schemeClr val="dk2"/>
                </a:solidFill>
              </a:rPr>
              <a:t>beyond normal-form games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91" name="Google Shape;991;p64" title="Screenshot 2025-07-07 at 11.53.40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9275" y="4109276"/>
            <a:ext cx="1148349" cy="985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End! Thanks!</a:t>
            </a:r>
            <a:endParaRPr/>
          </a:p>
        </p:txBody>
      </p:sp>
      <p:pic>
        <p:nvPicPr>
          <p:cNvPr id="997" name="Google Shape;997;p65" title="Screenshot 2025-07-07 at 2.15.3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363" y="1152225"/>
            <a:ext cx="393726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Profile Swap Regret (the swap interpretation)</a:t>
            </a:r>
            <a:endParaRPr/>
          </a:p>
        </p:txBody>
      </p:sp>
      <p:sp>
        <p:nvSpPr>
          <p:cNvPr id="1003" name="Google Shape;1003;p66"/>
          <p:cNvSpPr txBox="1"/>
          <p:nvPr/>
        </p:nvSpPr>
        <p:spPr>
          <a:xfrm>
            <a:off x="311700" y="1112100"/>
            <a:ext cx="812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Basic Idea : Apply the swap function to the learner’s side of the CSP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04" name="Google Shape;100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355" y="1771725"/>
            <a:ext cx="1279567" cy="738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5" name="Google Shape;1005;p66"/>
          <p:cNvCxnSpPr/>
          <p:nvPr/>
        </p:nvCxnSpPr>
        <p:spPr>
          <a:xfrm rot="10800000" flipH="1">
            <a:off x="2479050" y="2079750"/>
            <a:ext cx="1517700" cy="1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06" name="Google Shape;100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875" y="1573800"/>
            <a:ext cx="2096150" cy="8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66"/>
          <p:cNvSpPr txBox="1"/>
          <p:nvPr/>
        </p:nvSpPr>
        <p:spPr>
          <a:xfrm>
            <a:off x="311700" y="2573900"/>
            <a:ext cx="812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Catch : Multiple decompositions of the CSP due to the polytopes.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08" name="Google Shape;1008;p66"/>
          <p:cNvSpPr/>
          <p:nvPr/>
        </p:nvSpPr>
        <p:spPr>
          <a:xfrm>
            <a:off x="3579475" y="3440750"/>
            <a:ext cx="1810500" cy="1394100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67"/>
          <p:cNvSpPr txBox="1"/>
          <p:nvPr/>
        </p:nvSpPr>
        <p:spPr>
          <a:xfrm>
            <a:off x="311700" y="1112100"/>
            <a:ext cx="812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Basic Idea : Apply the swap function to the learner’s side of the CSP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14" name="Google Shape;1014;p67"/>
          <p:cNvSpPr txBox="1"/>
          <p:nvPr/>
        </p:nvSpPr>
        <p:spPr>
          <a:xfrm>
            <a:off x="311700" y="2573900"/>
            <a:ext cx="8125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Fix : Measure the swap-regret of a CSP over the decomposition that </a:t>
            </a:r>
            <a:r>
              <a:rPr lang="en" sz="1800" i="1">
                <a:solidFill>
                  <a:schemeClr val="dk2"/>
                </a:solidFill>
              </a:rPr>
              <a:t>minimizes</a:t>
            </a:r>
            <a:r>
              <a:rPr lang="en" sz="1800">
                <a:solidFill>
                  <a:schemeClr val="dk2"/>
                </a:solidFill>
              </a:rPr>
              <a:t> the resulting swap-regret, i.e. we need only a single certificate of no-swap-regret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015" name="Google Shape;101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175" y="1573800"/>
            <a:ext cx="4365549" cy="104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Profile Swap Regret (the swap interpretation)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68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Polytope Games</a:t>
            </a:r>
            <a:endParaRPr/>
          </a:p>
        </p:txBody>
      </p:sp>
      <p:cxnSp>
        <p:nvCxnSpPr>
          <p:cNvPr id="1022" name="Google Shape;1022;p68"/>
          <p:cNvCxnSpPr/>
          <p:nvPr/>
        </p:nvCxnSpPr>
        <p:spPr>
          <a:xfrm rot="10800000" flipH="1">
            <a:off x="1598800" y="3836475"/>
            <a:ext cx="2269800" cy="1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23" name="Google Shape;1023;p68"/>
          <p:cNvCxnSpPr/>
          <p:nvPr/>
        </p:nvCxnSpPr>
        <p:spPr>
          <a:xfrm rot="10800000">
            <a:off x="1598975" y="1751825"/>
            <a:ext cx="8400" cy="208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24" name="Google Shape;1024;p68"/>
          <p:cNvSpPr/>
          <p:nvPr/>
        </p:nvSpPr>
        <p:spPr>
          <a:xfrm>
            <a:off x="1792500" y="2270725"/>
            <a:ext cx="1754700" cy="1449000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25" name="Google Shape;1025;p68"/>
          <p:cNvCxnSpPr/>
          <p:nvPr/>
        </p:nvCxnSpPr>
        <p:spPr>
          <a:xfrm rot="10800000" flipH="1">
            <a:off x="5027275" y="3832450"/>
            <a:ext cx="2269800" cy="1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26" name="Google Shape;1026;p68"/>
          <p:cNvCxnSpPr/>
          <p:nvPr/>
        </p:nvCxnSpPr>
        <p:spPr>
          <a:xfrm rot="10800000">
            <a:off x="5027450" y="1747800"/>
            <a:ext cx="8400" cy="208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27" name="Google Shape;1027;p68"/>
          <p:cNvSpPr txBox="1"/>
          <p:nvPr/>
        </p:nvSpPr>
        <p:spPr>
          <a:xfrm>
            <a:off x="1243650" y="2713875"/>
            <a:ext cx="34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x1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028" name="Google Shape;1028;p68"/>
          <p:cNvSpPr txBox="1"/>
          <p:nvPr/>
        </p:nvSpPr>
        <p:spPr>
          <a:xfrm>
            <a:off x="2467525" y="3836275"/>
            <a:ext cx="34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x2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029" name="Google Shape;1029;p68"/>
          <p:cNvSpPr txBox="1"/>
          <p:nvPr/>
        </p:nvSpPr>
        <p:spPr>
          <a:xfrm>
            <a:off x="4748850" y="2713875"/>
            <a:ext cx="34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y1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030" name="Google Shape;1030;p68"/>
          <p:cNvSpPr txBox="1"/>
          <p:nvPr/>
        </p:nvSpPr>
        <p:spPr>
          <a:xfrm>
            <a:off x="5972725" y="3836275"/>
            <a:ext cx="34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y2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031" name="Google Shape;1031;p68"/>
          <p:cNvSpPr/>
          <p:nvPr/>
        </p:nvSpPr>
        <p:spPr>
          <a:xfrm>
            <a:off x="5317125" y="2270725"/>
            <a:ext cx="1810500" cy="1394100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68"/>
          <p:cNvSpPr txBox="1"/>
          <p:nvPr/>
        </p:nvSpPr>
        <p:spPr>
          <a:xfrm>
            <a:off x="4120900" y="2682750"/>
            <a:ext cx="45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X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1033" name="Google Shape;1033;p68" title="m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7001" y="4034578"/>
            <a:ext cx="728051" cy="8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68" title="natalie-pic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988" y="4268675"/>
            <a:ext cx="677139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Playing Repeated Normal-Form Games with Algorithms</a:t>
            </a:r>
            <a:endParaRPr/>
          </a:p>
        </p:txBody>
      </p:sp>
      <p:pic>
        <p:nvPicPr>
          <p:cNvPr id="149" name="Google Shape;149;p18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7763775" y="3392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"/>
          <p:cNvSpPr txBox="1"/>
          <p:nvPr/>
        </p:nvSpPr>
        <p:spPr>
          <a:xfrm>
            <a:off x="1718175" y="1292625"/>
            <a:ext cx="7425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 algorithms Natalie could deploy: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Price at $1 for odd round and $2 at even rounds (time-varying)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Price at whatever Eshwar’s price was yesterday (adaptive)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Flip a coin to choose between $1 and $3 every day (randomized)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Playing Repeated Normal-Form Games with Algorithms</a:t>
            </a:r>
            <a:endParaRPr/>
          </a:p>
        </p:txBody>
      </p:sp>
      <p:pic>
        <p:nvPicPr>
          <p:cNvPr id="157" name="Google Shape;157;p19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 title="Screenshot 2025-07-06 at 9.52.0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2900" y="1540875"/>
            <a:ext cx="3629225" cy="129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 title="me.png"/>
          <p:cNvPicPr preferRelativeResize="0"/>
          <p:nvPr/>
        </p:nvPicPr>
        <p:blipFill rotWithShape="1">
          <a:blip r:embed="rId5">
            <a:alphaModFix/>
          </a:blip>
          <a:srcRect l="31818" t="10973" r="48246" b="65078"/>
          <a:stretch/>
        </p:blipFill>
        <p:spPr>
          <a:xfrm>
            <a:off x="7763775" y="3392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/>
          <p:nvPr/>
        </p:nvSpPr>
        <p:spPr>
          <a:xfrm>
            <a:off x="1943163" y="1217400"/>
            <a:ext cx="4808700" cy="1765800"/>
          </a:xfrm>
          <a:prstGeom prst="wedgeEllipseCallout">
            <a:avLst>
              <a:gd name="adj1" fmla="val -46923"/>
              <a:gd name="adj2" fmla="val 63759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9"/>
          <p:cNvSpPr txBox="1"/>
          <p:nvPr/>
        </p:nvSpPr>
        <p:spPr>
          <a:xfrm>
            <a:off x="617200" y="3907525"/>
            <a:ext cx="598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What is a good algorithm for Natalie to play?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answer from Online Learning: No-Regret Algorithms</a:t>
            </a:r>
            <a:endParaRPr/>
          </a:p>
        </p:txBody>
      </p:sp>
      <p:pic>
        <p:nvPicPr>
          <p:cNvPr id="167" name="Google Shape;167;p20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2630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188840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70" name="Google Shape;170;p20"/>
          <p:cNvSpPr/>
          <p:nvPr/>
        </p:nvSpPr>
        <p:spPr>
          <a:xfrm>
            <a:off x="236197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71" name="Google Shape;171;p20"/>
          <p:cNvSpPr/>
          <p:nvPr/>
        </p:nvSpPr>
        <p:spPr>
          <a:xfrm>
            <a:off x="283555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72" name="Google Shape;172;p20"/>
          <p:cNvSpPr/>
          <p:nvPr/>
        </p:nvSpPr>
        <p:spPr>
          <a:xfrm>
            <a:off x="3309125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173" name="Google Shape;173;p20"/>
          <p:cNvSpPr/>
          <p:nvPr/>
        </p:nvSpPr>
        <p:spPr>
          <a:xfrm>
            <a:off x="378270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4256275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75" name="Google Shape;175;p20"/>
          <p:cNvSpPr/>
          <p:nvPr/>
        </p:nvSpPr>
        <p:spPr>
          <a:xfrm>
            <a:off x="4729850" y="2058700"/>
            <a:ext cx="401500" cy="360650"/>
          </a:xfrm>
          <a:prstGeom prst="flowChartProcess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5203425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77" name="Google Shape;177;p20"/>
          <p:cNvSpPr/>
          <p:nvPr/>
        </p:nvSpPr>
        <p:spPr>
          <a:xfrm>
            <a:off x="5677000" y="2058700"/>
            <a:ext cx="401500" cy="360650"/>
          </a:xfrm>
          <a:prstGeom prst="flowChartProcess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$3</a:t>
            </a:r>
            <a:endParaRPr/>
          </a:p>
        </p:txBody>
      </p:sp>
      <p:sp>
        <p:nvSpPr>
          <p:cNvPr id="178" name="Google Shape;178;p20"/>
          <p:cNvSpPr/>
          <p:nvPr/>
        </p:nvSpPr>
        <p:spPr>
          <a:xfrm>
            <a:off x="18884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79" name="Google Shape;179;p20"/>
          <p:cNvSpPr/>
          <p:nvPr/>
        </p:nvSpPr>
        <p:spPr>
          <a:xfrm>
            <a:off x="236197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80" name="Google Shape;180;p20"/>
          <p:cNvSpPr/>
          <p:nvPr/>
        </p:nvSpPr>
        <p:spPr>
          <a:xfrm>
            <a:off x="28355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81" name="Google Shape;181;p20"/>
          <p:cNvSpPr/>
          <p:nvPr/>
        </p:nvSpPr>
        <p:spPr>
          <a:xfrm>
            <a:off x="330912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82" name="Google Shape;182;p20"/>
          <p:cNvSpPr/>
          <p:nvPr/>
        </p:nvSpPr>
        <p:spPr>
          <a:xfrm>
            <a:off x="37827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83" name="Google Shape;183;p20"/>
          <p:cNvSpPr/>
          <p:nvPr/>
        </p:nvSpPr>
        <p:spPr>
          <a:xfrm>
            <a:off x="425627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84" name="Google Shape;184;p20"/>
          <p:cNvSpPr/>
          <p:nvPr/>
        </p:nvSpPr>
        <p:spPr>
          <a:xfrm>
            <a:off x="47298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85" name="Google Shape;185;p20"/>
          <p:cNvSpPr/>
          <p:nvPr/>
        </p:nvSpPr>
        <p:spPr>
          <a:xfrm>
            <a:off x="520342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86" name="Google Shape;186;p20"/>
          <p:cNvSpPr/>
          <p:nvPr/>
        </p:nvSpPr>
        <p:spPr>
          <a:xfrm>
            <a:off x="567700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87" name="Google Shape;187;p20"/>
          <p:cNvSpPr txBox="1"/>
          <p:nvPr/>
        </p:nvSpPr>
        <p:spPr>
          <a:xfrm>
            <a:off x="535200" y="4042250"/>
            <a:ext cx="6858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no-regret algorithm guarantees that, keeping the opponent’s actions fixed, the </a:t>
            </a:r>
            <a:r>
              <a:rPr lang="en" sz="1800" i="1">
                <a:solidFill>
                  <a:schemeClr val="dk2"/>
                </a:solidFill>
              </a:rPr>
              <a:t>external regret</a:t>
            </a:r>
            <a:r>
              <a:rPr lang="en" sz="1800">
                <a:solidFill>
                  <a:schemeClr val="dk2"/>
                </a:solidFill>
              </a:rPr>
              <a:t> to swapping all your actions for the best fixed action is vanishing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1" title="natalie-pic2.png"/>
          <p:cNvPicPr preferRelativeResize="0"/>
          <p:nvPr/>
        </p:nvPicPr>
        <p:blipFill rotWithShape="1">
          <a:blip r:embed="rId3">
            <a:alphaModFix/>
          </a:blip>
          <a:srcRect l="26358" t="8923" r="25329" b="30082"/>
          <a:stretch/>
        </p:blipFill>
        <p:spPr>
          <a:xfrm>
            <a:off x="814425" y="1837875"/>
            <a:ext cx="751345" cy="8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 title="me.png"/>
          <p:cNvPicPr preferRelativeResize="0"/>
          <p:nvPr/>
        </p:nvPicPr>
        <p:blipFill rotWithShape="1">
          <a:blip r:embed="rId4">
            <a:alphaModFix/>
          </a:blip>
          <a:srcRect l="31818" t="10973" r="48246" b="65078"/>
          <a:stretch/>
        </p:blipFill>
        <p:spPr>
          <a:xfrm>
            <a:off x="6468375" y="2630650"/>
            <a:ext cx="751350" cy="100012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/>
          <p:cNvSpPr/>
          <p:nvPr/>
        </p:nvSpPr>
        <p:spPr>
          <a:xfrm>
            <a:off x="283555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95" name="Google Shape;195;p21"/>
          <p:cNvSpPr/>
          <p:nvPr/>
        </p:nvSpPr>
        <p:spPr>
          <a:xfrm>
            <a:off x="378270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96" name="Google Shape;196;p21"/>
          <p:cNvSpPr/>
          <p:nvPr/>
        </p:nvSpPr>
        <p:spPr>
          <a:xfrm>
            <a:off x="5203425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197" name="Google Shape;197;p21"/>
          <p:cNvSpPr/>
          <p:nvPr/>
        </p:nvSpPr>
        <p:spPr>
          <a:xfrm>
            <a:off x="18884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98" name="Google Shape;198;p21"/>
          <p:cNvSpPr/>
          <p:nvPr/>
        </p:nvSpPr>
        <p:spPr>
          <a:xfrm>
            <a:off x="236197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199" name="Google Shape;199;p21"/>
          <p:cNvSpPr/>
          <p:nvPr/>
        </p:nvSpPr>
        <p:spPr>
          <a:xfrm>
            <a:off x="28355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00" name="Google Shape;200;p21"/>
          <p:cNvSpPr/>
          <p:nvPr/>
        </p:nvSpPr>
        <p:spPr>
          <a:xfrm>
            <a:off x="330912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01" name="Google Shape;201;p21"/>
          <p:cNvSpPr/>
          <p:nvPr/>
        </p:nvSpPr>
        <p:spPr>
          <a:xfrm>
            <a:off x="3782700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4256275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03" name="Google Shape;203;p21"/>
          <p:cNvSpPr/>
          <p:nvPr/>
        </p:nvSpPr>
        <p:spPr>
          <a:xfrm>
            <a:off x="472985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04" name="Google Shape;204;p21"/>
          <p:cNvSpPr/>
          <p:nvPr/>
        </p:nvSpPr>
        <p:spPr>
          <a:xfrm>
            <a:off x="5203425" y="2973100"/>
            <a:ext cx="401500" cy="360650"/>
          </a:xfrm>
          <a:prstGeom prst="flowChartProcess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</a:t>
            </a:r>
            <a:endParaRPr/>
          </a:p>
        </p:txBody>
      </p:sp>
      <p:sp>
        <p:nvSpPr>
          <p:cNvPr id="205" name="Google Shape;205;p21"/>
          <p:cNvSpPr/>
          <p:nvPr/>
        </p:nvSpPr>
        <p:spPr>
          <a:xfrm>
            <a:off x="5677000" y="2973100"/>
            <a:ext cx="401500" cy="360650"/>
          </a:xfrm>
          <a:prstGeom prst="flowChartProcess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06" name="Google Shape;206;p21"/>
          <p:cNvSpPr/>
          <p:nvPr/>
        </p:nvSpPr>
        <p:spPr>
          <a:xfrm>
            <a:off x="2361975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07" name="Google Shape;207;p21"/>
          <p:cNvSpPr/>
          <p:nvPr/>
        </p:nvSpPr>
        <p:spPr>
          <a:xfrm>
            <a:off x="188840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08" name="Google Shape;208;p21"/>
          <p:cNvSpPr/>
          <p:nvPr/>
        </p:nvSpPr>
        <p:spPr>
          <a:xfrm>
            <a:off x="3309125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09" name="Google Shape;209;p21"/>
          <p:cNvSpPr/>
          <p:nvPr/>
        </p:nvSpPr>
        <p:spPr>
          <a:xfrm>
            <a:off x="4256275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10" name="Google Shape;210;p21"/>
          <p:cNvSpPr/>
          <p:nvPr/>
        </p:nvSpPr>
        <p:spPr>
          <a:xfrm>
            <a:off x="472985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11" name="Google Shape;211;p21"/>
          <p:cNvSpPr/>
          <p:nvPr/>
        </p:nvSpPr>
        <p:spPr>
          <a:xfrm>
            <a:off x="5677000" y="2058700"/>
            <a:ext cx="401500" cy="360650"/>
          </a:xfrm>
          <a:prstGeom prst="flowChartProcess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</a:t>
            </a:r>
            <a:endParaRPr/>
          </a:p>
        </p:txBody>
      </p:sp>
      <p:sp>
        <p:nvSpPr>
          <p:cNvPr id="212" name="Google Shape;212;p21"/>
          <p:cNvSpPr txBox="1"/>
          <p:nvPr/>
        </p:nvSpPr>
        <p:spPr>
          <a:xfrm>
            <a:off x="535200" y="4042250"/>
            <a:ext cx="6858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no-regret algorithm guarantees that, keeping the opponent’s actions fixed, the </a:t>
            </a:r>
            <a:r>
              <a:rPr lang="en" sz="1800" i="1">
                <a:solidFill>
                  <a:schemeClr val="dk2"/>
                </a:solidFill>
              </a:rPr>
              <a:t>external regret</a:t>
            </a:r>
            <a:r>
              <a:rPr lang="en" sz="1800">
                <a:solidFill>
                  <a:schemeClr val="dk2"/>
                </a:solidFill>
              </a:rPr>
              <a:t> to swapping all your actions for the best fixed action is vanishing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3" name="Google Shape;21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answer from Online Learning: No-Regret Algorithms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4391</Words>
  <Application>Microsoft Macintosh PowerPoint</Application>
  <PresentationFormat>On-screen Show (16:9)</PresentationFormat>
  <Paragraphs>683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Open Sans</vt:lpstr>
      <vt:lpstr>Simple Light</vt:lpstr>
      <vt:lpstr>Swap Regret and Correlated Equilibria Beyond Normal-Form Games</vt:lpstr>
      <vt:lpstr>Here’s the upshot</vt:lpstr>
      <vt:lpstr>Repeated Normal-Form Games</vt:lpstr>
      <vt:lpstr>Repeated Normal-Form Games</vt:lpstr>
      <vt:lpstr>Repeated Normal-Form Games</vt:lpstr>
      <vt:lpstr>Playing Repeated Normal-Form Games with Algorithms</vt:lpstr>
      <vt:lpstr>Playing Repeated Normal-Form Games with Algorithms</vt:lpstr>
      <vt:lpstr>An answer from Online Learning: No-Regret Algorithms</vt:lpstr>
      <vt:lpstr>An answer from Online Learning: No-Regret Algorithms</vt:lpstr>
      <vt:lpstr>An answer from Online Learning: No-Regret Algorithms</vt:lpstr>
      <vt:lpstr>A refinement of No Regret: No Swap Regret</vt:lpstr>
      <vt:lpstr>A refinement of No Regret: No Swap Regret</vt:lpstr>
      <vt:lpstr>A refinement of No Regret: No Swap Regret</vt:lpstr>
      <vt:lpstr>But these properties aren’t satisfying on their own in game-theoretic environments!</vt:lpstr>
      <vt:lpstr>Playing Repeated Normal-Form Games with Algorithms</vt:lpstr>
      <vt:lpstr>Non-manipulability</vt:lpstr>
      <vt:lpstr>The problem with manipulable algorithms</vt:lpstr>
      <vt:lpstr>Non-manipulability + No Regret</vt:lpstr>
      <vt:lpstr>No-Swap-Regret Algorithms are non-manipulable!</vt:lpstr>
      <vt:lpstr>Upshot for normal-form games:</vt:lpstr>
      <vt:lpstr>Ok, that’s a great story for Repeated Normal-Form Games</vt:lpstr>
      <vt:lpstr>But what about, say, Repeated Bayesian Games?</vt:lpstr>
      <vt:lpstr>What should we “swap” here?</vt:lpstr>
      <vt:lpstr>What should we “swap” here?</vt:lpstr>
      <vt:lpstr>What should we “swap” here?</vt:lpstr>
      <vt:lpstr>What should we “swap” here?</vt:lpstr>
      <vt:lpstr>What should we “swap” here?</vt:lpstr>
      <vt:lpstr>We need a new tool to think about this!</vt:lpstr>
      <vt:lpstr>PowerPoint Presentation</vt:lpstr>
      <vt:lpstr>Representing Algorithmic Strategies</vt:lpstr>
      <vt:lpstr>Compressing Transcripts</vt:lpstr>
      <vt:lpstr>Transcripts to CSPs</vt:lpstr>
      <vt:lpstr>Representing Algorithmic Strategies</vt:lpstr>
      <vt:lpstr>Algorithms -&gt; Menus</vt:lpstr>
      <vt:lpstr>Can all convex sets be menus?</vt:lpstr>
      <vt:lpstr>No-Regret and Non-Manipulable Menus</vt:lpstr>
      <vt:lpstr>Strategic Properties via Menus</vt:lpstr>
      <vt:lpstr>There is a Unique NR + NM Menu M*</vt:lpstr>
      <vt:lpstr>All NR + Non Manipulable algorithms in normal form games have the SAME MENU M*!</vt:lpstr>
      <vt:lpstr>This Unique Menu M* is also the menu of all NSR Algorithms!</vt:lpstr>
      <vt:lpstr>Big Takeaway</vt:lpstr>
      <vt:lpstr>PowerPoint Presentation</vt:lpstr>
      <vt:lpstr>Normal-Form Games vs. Polytope Games</vt:lpstr>
      <vt:lpstr>Normal Form Games</vt:lpstr>
      <vt:lpstr>Polytope Games</vt:lpstr>
      <vt:lpstr>Polytope Games</vt:lpstr>
      <vt:lpstr>PowerPoint Presentation</vt:lpstr>
      <vt:lpstr>Polytope Games : There is a Unique NR + NM Menu M*</vt:lpstr>
      <vt:lpstr>Defining Swap-Regret for Polytope Games</vt:lpstr>
      <vt:lpstr>Efficient Algorithms for Semi-separation</vt:lpstr>
      <vt:lpstr>Correlated Equilibria</vt:lpstr>
      <vt:lpstr>Here’s the upshot again :) </vt:lpstr>
      <vt:lpstr>The End! Thanks!</vt:lpstr>
      <vt:lpstr>Profile Swap Regret (the swap interpretation)</vt:lpstr>
      <vt:lpstr>Profile Swap Regret (the swap interpretation)</vt:lpstr>
      <vt:lpstr>Polytope Games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Swap Regret and Correlated Equilibria Beyond Normal-Form Games</dc:title>
  <cp:lastModifiedBy>Yishay Mansour</cp:lastModifiedBy>
  <cp:revision>5</cp:revision>
  <dcterms:modified xsi:type="dcterms:W3CDTF">2025-11-02T17:15:46Z</dcterms:modified>
</cp:coreProperties>
</file>